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Bold" panose="020B0604020202020204" charset="0"/>
      <p:regular r:id="rId11"/>
    </p:embeddedFont>
    <p:embeddedFont>
      <p:font typeface="Bobby Jones" panose="020B0604020202020204" charset="0"/>
      <p:regular r:id="rId12"/>
    </p:embeddedFont>
    <p:embeddedFont>
      <p:font typeface="Muli" panose="020B0604020202020204" charset="0"/>
      <p:regular r:id="rId13"/>
    </p:embeddedFont>
    <p:embeddedFont>
      <p:font typeface="Open Sans" panose="020B0606030504020204" pitchFamily="34" charset="0"/>
      <p:regular r:id="rId14"/>
      <p:bold r:id="rId15"/>
      <p:italic r:id="rId16"/>
      <p:boldItalic r:id="rId17"/>
    </p:embeddedFont>
    <p:embeddedFont>
      <p:font typeface="Open Sans Extra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47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6.jpeg"/><Relationship Id="rId4" Type="http://schemas.openxmlformats.org/officeDocument/2006/relationships/image" Target="../media/image15.sv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12.svg"/><Relationship Id="rId4" Type="http://schemas.openxmlformats.org/officeDocument/2006/relationships/image" Target="../media/image32.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12.svg"/><Relationship Id="rId5" Type="http://schemas.openxmlformats.org/officeDocument/2006/relationships/image" Target="../media/image33.png"/><Relationship Id="rId10" Type="http://schemas.openxmlformats.org/officeDocument/2006/relationships/image" Target="../media/image11.png"/><Relationship Id="rId4" Type="http://schemas.openxmlformats.org/officeDocument/2006/relationships/image" Target="../media/image32.sv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1.png"/><Relationship Id="rId7" Type="http://schemas.openxmlformats.org/officeDocument/2006/relationships/image" Target="../media/image3.png"/><Relationship Id="rId12" Type="http://schemas.openxmlformats.org/officeDocument/2006/relationships/image" Target="../media/image4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6.svg"/><Relationship Id="rId4" Type="http://schemas.openxmlformats.org/officeDocument/2006/relationships/image" Target="../media/image42.sv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FB6ED"/>
        </a:solidFill>
        <a:effectLst/>
      </p:bgPr>
    </p:bg>
    <p:spTree>
      <p:nvGrpSpPr>
        <p:cNvPr id="1" name=""/>
        <p:cNvGrpSpPr/>
        <p:nvPr/>
      </p:nvGrpSpPr>
      <p:grpSpPr>
        <a:xfrm>
          <a:off x="0" y="0"/>
          <a:ext cx="0" cy="0"/>
          <a:chOff x="0" y="0"/>
          <a:chExt cx="0" cy="0"/>
        </a:xfrm>
      </p:grpSpPr>
      <p:sp>
        <p:nvSpPr>
          <p:cNvPr id="2" name="Freeform 2"/>
          <p:cNvSpPr/>
          <p:nvPr/>
        </p:nvSpPr>
        <p:spPr>
          <a:xfrm>
            <a:off x="-846348" y="-5816693"/>
            <a:ext cx="19535672" cy="19535672"/>
          </a:xfrm>
          <a:custGeom>
            <a:avLst/>
            <a:gdLst/>
            <a:ahLst/>
            <a:cxnLst/>
            <a:rect l="l" t="t" r="r" b="b"/>
            <a:pathLst>
              <a:path w="19535672" h="19535672">
                <a:moveTo>
                  <a:pt x="0" y="0"/>
                </a:moveTo>
                <a:lnTo>
                  <a:pt x="19535672" y="0"/>
                </a:lnTo>
                <a:lnTo>
                  <a:pt x="19535672" y="19535672"/>
                </a:lnTo>
                <a:lnTo>
                  <a:pt x="0" y="19535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4114" y="5733798"/>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4475805" y="2871257"/>
            <a:ext cx="9043767" cy="4680224"/>
            <a:chOff x="0" y="0"/>
            <a:chExt cx="2381898" cy="1232651"/>
          </a:xfrm>
        </p:grpSpPr>
        <p:sp>
          <p:nvSpPr>
            <p:cNvPr id="5" name="Freeform 5"/>
            <p:cNvSpPr/>
            <p:nvPr/>
          </p:nvSpPr>
          <p:spPr>
            <a:xfrm>
              <a:off x="0" y="0"/>
              <a:ext cx="2381897" cy="1232652"/>
            </a:xfrm>
            <a:custGeom>
              <a:avLst/>
              <a:gdLst/>
              <a:ahLst/>
              <a:cxnLst/>
              <a:rect l="l" t="t" r="r" b="b"/>
              <a:pathLst>
                <a:path w="2381897" h="1232652">
                  <a:moveTo>
                    <a:pt x="26538" y="0"/>
                  </a:moveTo>
                  <a:lnTo>
                    <a:pt x="2355360" y="0"/>
                  </a:lnTo>
                  <a:cubicBezTo>
                    <a:pt x="2370016" y="0"/>
                    <a:pt x="2381897" y="11881"/>
                    <a:pt x="2381897" y="26538"/>
                  </a:cubicBezTo>
                  <a:lnTo>
                    <a:pt x="2381897" y="1206114"/>
                  </a:lnTo>
                  <a:cubicBezTo>
                    <a:pt x="2381897" y="1220770"/>
                    <a:pt x="2370016" y="1232652"/>
                    <a:pt x="2355360" y="1232652"/>
                  </a:cubicBezTo>
                  <a:lnTo>
                    <a:pt x="26538" y="1232652"/>
                  </a:lnTo>
                  <a:cubicBezTo>
                    <a:pt x="11881" y="1232652"/>
                    <a:pt x="0" y="1220770"/>
                    <a:pt x="0" y="1206114"/>
                  </a:cubicBezTo>
                  <a:lnTo>
                    <a:pt x="0" y="26538"/>
                  </a:lnTo>
                  <a:cubicBezTo>
                    <a:pt x="0" y="11881"/>
                    <a:pt x="11881" y="0"/>
                    <a:pt x="26538" y="0"/>
                  </a:cubicBezTo>
                  <a:close/>
                </a:path>
              </a:pathLst>
            </a:custGeom>
            <a:solidFill>
              <a:srgbClr val="2F90DA"/>
            </a:solidFill>
            <a:ln w="38100" cap="rnd">
              <a:solidFill>
                <a:srgbClr val="073443"/>
              </a:solidFill>
              <a:prstDash val="solid"/>
              <a:round/>
            </a:ln>
          </p:spPr>
        </p:sp>
        <p:sp>
          <p:nvSpPr>
            <p:cNvPr id="6" name="TextBox 6"/>
            <p:cNvSpPr txBox="1"/>
            <p:nvPr/>
          </p:nvSpPr>
          <p:spPr>
            <a:xfrm>
              <a:off x="0" y="-38100"/>
              <a:ext cx="2381898" cy="127075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4323405" y="2718857"/>
            <a:ext cx="9043767" cy="4680224"/>
            <a:chOff x="0" y="0"/>
            <a:chExt cx="2381898" cy="1232651"/>
          </a:xfrm>
        </p:grpSpPr>
        <p:sp>
          <p:nvSpPr>
            <p:cNvPr id="8" name="Freeform 8"/>
            <p:cNvSpPr/>
            <p:nvPr/>
          </p:nvSpPr>
          <p:spPr>
            <a:xfrm>
              <a:off x="0" y="0"/>
              <a:ext cx="2381897" cy="1232652"/>
            </a:xfrm>
            <a:custGeom>
              <a:avLst/>
              <a:gdLst/>
              <a:ahLst/>
              <a:cxnLst/>
              <a:rect l="l" t="t" r="r" b="b"/>
              <a:pathLst>
                <a:path w="2381897" h="1232652">
                  <a:moveTo>
                    <a:pt x="26538" y="0"/>
                  </a:moveTo>
                  <a:lnTo>
                    <a:pt x="2355360" y="0"/>
                  </a:lnTo>
                  <a:cubicBezTo>
                    <a:pt x="2370016" y="0"/>
                    <a:pt x="2381897" y="11881"/>
                    <a:pt x="2381897" y="26538"/>
                  </a:cubicBezTo>
                  <a:lnTo>
                    <a:pt x="2381897" y="1206114"/>
                  </a:lnTo>
                  <a:cubicBezTo>
                    <a:pt x="2381897" y="1220770"/>
                    <a:pt x="2370016" y="1232652"/>
                    <a:pt x="2355360" y="1232652"/>
                  </a:cubicBezTo>
                  <a:lnTo>
                    <a:pt x="26538" y="1232652"/>
                  </a:lnTo>
                  <a:cubicBezTo>
                    <a:pt x="11881" y="1232652"/>
                    <a:pt x="0" y="1220770"/>
                    <a:pt x="0" y="1206114"/>
                  </a:cubicBezTo>
                  <a:lnTo>
                    <a:pt x="0" y="26538"/>
                  </a:lnTo>
                  <a:cubicBezTo>
                    <a:pt x="0" y="11881"/>
                    <a:pt x="11881" y="0"/>
                    <a:pt x="26538" y="0"/>
                  </a:cubicBezTo>
                  <a:close/>
                </a:path>
              </a:pathLst>
            </a:custGeom>
            <a:solidFill>
              <a:srgbClr val="FAFAFA"/>
            </a:solidFill>
            <a:ln w="38100" cap="rnd">
              <a:solidFill>
                <a:srgbClr val="073443"/>
              </a:solidFill>
              <a:prstDash val="solid"/>
              <a:round/>
            </a:ln>
          </p:spPr>
        </p:sp>
        <p:sp>
          <p:nvSpPr>
            <p:cNvPr id="9" name="TextBox 9"/>
            <p:cNvSpPr txBox="1"/>
            <p:nvPr/>
          </p:nvSpPr>
          <p:spPr>
            <a:xfrm>
              <a:off x="0" y="-38100"/>
              <a:ext cx="2381898" cy="1270751"/>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3298792" y="3277038"/>
            <a:ext cx="11092993" cy="3422733"/>
          </a:xfrm>
          <a:prstGeom prst="rect">
            <a:avLst/>
          </a:prstGeom>
        </p:spPr>
        <p:txBody>
          <a:bodyPr lIns="0" tIns="0" rIns="0" bIns="0" rtlCol="0" anchor="t">
            <a:spAutoFit/>
          </a:bodyPr>
          <a:lstStyle/>
          <a:p>
            <a:pPr algn="ctr">
              <a:lnSpc>
                <a:spcPts val="13701"/>
              </a:lnSpc>
            </a:pPr>
            <a:r>
              <a:rPr lang="en-US" sz="10001" spc="570">
                <a:solidFill>
                  <a:srgbClr val="073443"/>
                </a:solidFill>
                <a:latin typeface="Open Sans Extra Bold"/>
                <a:ea typeface="Open Sans Extra Bold"/>
                <a:cs typeface="Open Sans Extra Bold"/>
                <a:sym typeface="Open Sans Extra Bold"/>
              </a:rPr>
              <a:t>ÁP SUẤT</a:t>
            </a:r>
          </a:p>
          <a:p>
            <a:pPr algn="ctr">
              <a:lnSpc>
                <a:spcPts val="13701"/>
              </a:lnSpc>
            </a:pPr>
            <a:r>
              <a:rPr lang="en-US" sz="10001" spc="570">
                <a:solidFill>
                  <a:srgbClr val="073443"/>
                </a:solidFill>
                <a:latin typeface="Open Sans Extra Bold"/>
                <a:ea typeface="Open Sans Extra Bold"/>
                <a:cs typeface="Open Sans Extra Bold"/>
                <a:sym typeface="Open Sans Extra Bold"/>
              </a:rPr>
              <a:t>CHẤT LỎNG</a:t>
            </a:r>
          </a:p>
        </p:txBody>
      </p:sp>
      <p:sp>
        <p:nvSpPr>
          <p:cNvPr id="11" name="Freeform 11"/>
          <p:cNvSpPr/>
          <p:nvPr/>
        </p:nvSpPr>
        <p:spPr>
          <a:xfrm>
            <a:off x="6604040" y="2313238"/>
            <a:ext cx="4787296" cy="731151"/>
          </a:xfrm>
          <a:custGeom>
            <a:avLst/>
            <a:gdLst/>
            <a:ahLst/>
            <a:cxnLst/>
            <a:rect l="l" t="t" r="r" b="b"/>
            <a:pathLst>
              <a:path w="4787296" h="731151">
                <a:moveTo>
                  <a:pt x="0" y="0"/>
                </a:moveTo>
                <a:lnTo>
                  <a:pt x="4787296" y="0"/>
                </a:lnTo>
                <a:lnTo>
                  <a:pt x="4787296" y="731150"/>
                </a:lnTo>
                <a:lnTo>
                  <a:pt x="0" y="731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4248890" y="625537"/>
            <a:ext cx="2797288" cy="2822951"/>
          </a:xfrm>
          <a:custGeom>
            <a:avLst/>
            <a:gdLst/>
            <a:ahLst/>
            <a:cxnLst/>
            <a:rect l="l" t="t" r="r" b="b"/>
            <a:pathLst>
              <a:path w="2797288" h="2822951">
                <a:moveTo>
                  <a:pt x="0" y="0"/>
                </a:moveTo>
                <a:lnTo>
                  <a:pt x="2797287" y="0"/>
                </a:lnTo>
                <a:lnTo>
                  <a:pt x="2797287" y="2822951"/>
                </a:lnTo>
                <a:lnTo>
                  <a:pt x="0" y="28229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519572" y="6005493"/>
            <a:ext cx="4656667" cy="4114800"/>
          </a:xfrm>
          <a:custGeom>
            <a:avLst/>
            <a:gdLst/>
            <a:ahLst/>
            <a:cxnLst/>
            <a:rect l="l" t="t" r="r" b="b"/>
            <a:pathLst>
              <a:path w="4656667" h="4114800">
                <a:moveTo>
                  <a:pt x="0" y="0"/>
                </a:moveTo>
                <a:lnTo>
                  <a:pt x="4656667" y="0"/>
                </a:lnTo>
                <a:lnTo>
                  <a:pt x="465666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824114" y="625537"/>
            <a:ext cx="2186636" cy="2464446"/>
          </a:xfrm>
          <a:custGeom>
            <a:avLst/>
            <a:gdLst/>
            <a:ahLst/>
            <a:cxnLst/>
            <a:rect l="l" t="t" r="r" b="b"/>
            <a:pathLst>
              <a:path w="2186636" h="2464446">
                <a:moveTo>
                  <a:pt x="0" y="0"/>
                </a:moveTo>
                <a:lnTo>
                  <a:pt x="2186636" y="0"/>
                </a:lnTo>
                <a:lnTo>
                  <a:pt x="2186636" y="2464446"/>
                </a:lnTo>
                <a:lnTo>
                  <a:pt x="0" y="24644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TextBox 15"/>
          <p:cNvSpPr txBox="1"/>
          <p:nvPr/>
        </p:nvSpPr>
        <p:spPr>
          <a:xfrm>
            <a:off x="8067743" y="2475141"/>
            <a:ext cx="1707490" cy="449331"/>
          </a:xfrm>
          <a:prstGeom prst="rect">
            <a:avLst/>
          </a:prstGeom>
        </p:spPr>
        <p:txBody>
          <a:bodyPr lIns="0" tIns="0" rIns="0" bIns="0" rtlCol="0" anchor="t">
            <a:spAutoFit/>
          </a:bodyPr>
          <a:lstStyle/>
          <a:p>
            <a:pPr algn="ctr">
              <a:lnSpc>
                <a:spcPts val="3437"/>
              </a:lnSpc>
              <a:spcBef>
                <a:spcPct val="0"/>
              </a:spcBef>
            </a:pPr>
            <a:r>
              <a:rPr lang="en-US" sz="2750" b="1">
                <a:solidFill>
                  <a:srgbClr val="073443"/>
                </a:solidFill>
                <a:latin typeface="Arimo Bold"/>
                <a:ea typeface="Arimo Bold"/>
                <a:cs typeface="Arimo Bold"/>
                <a:sym typeface="Arimo Bold"/>
              </a:rPr>
              <a:t>Tổ 2 - 8/15</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0118230" y="2410622"/>
            <a:ext cx="15824465" cy="13695355"/>
          </a:xfrm>
          <a:custGeom>
            <a:avLst/>
            <a:gdLst/>
            <a:ahLst/>
            <a:cxnLst/>
            <a:rect l="l" t="t" r="r" b="b"/>
            <a:pathLst>
              <a:path w="15824465" h="13695355">
                <a:moveTo>
                  <a:pt x="0" y="0"/>
                </a:moveTo>
                <a:lnTo>
                  <a:pt x="15824465" y="0"/>
                </a:lnTo>
                <a:lnTo>
                  <a:pt x="15824465" y="13695356"/>
                </a:lnTo>
                <a:lnTo>
                  <a:pt x="0" y="13695356"/>
                </a:lnTo>
                <a:lnTo>
                  <a:pt x="0" y="0"/>
                </a:lnTo>
                <a:close/>
              </a:path>
            </a:pathLst>
          </a:custGeom>
          <a:blipFill>
            <a:blip r:embed="rId3">
              <a:alphaModFix amt="97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65206" y="1839186"/>
            <a:ext cx="14306931" cy="6432092"/>
            <a:chOff x="0" y="0"/>
            <a:chExt cx="3768081" cy="1694049"/>
          </a:xfrm>
        </p:grpSpPr>
        <p:sp>
          <p:nvSpPr>
            <p:cNvPr id="5" name="Freeform 5"/>
            <p:cNvSpPr/>
            <p:nvPr/>
          </p:nvSpPr>
          <p:spPr>
            <a:xfrm>
              <a:off x="0" y="0"/>
              <a:ext cx="3768081" cy="1694049"/>
            </a:xfrm>
            <a:custGeom>
              <a:avLst/>
              <a:gdLst/>
              <a:ahLst/>
              <a:cxnLst/>
              <a:rect l="l" t="t" r="r" b="b"/>
              <a:pathLst>
                <a:path w="3768081" h="1694049">
                  <a:moveTo>
                    <a:pt x="17316" y="0"/>
                  </a:moveTo>
                  <a:lnTo>
                    <a:pt x="3750765" y="0"/>
                  </a:lnTo>
                  <a:cubicBezTo>
                    <a:pt x="3755357" y="0"/>
                    <a:pt x="3759762" y="1824"/>
                    <a:pt x="3763009" y="5072"/>
                  </a:cubicBezTo>
                  <a:cubicBezTo>
                    <a:pt x="3766257" y="8319"/>
                    <a:pt x="3768081" y="12724"/>
                    <a:pt x="3768081" y="17316"/>
                  </a:cubicBezTo>
                  <a:lnTo>
                    <a:pt x="3768081" y="1676733"/>
                  </a:lnTo>
                  <a:cubicBezTo>
                    <a:pt x="3768081" y="1686296"/>
                    <a:pt x="3760328" y="1694049"/>
                    <a:pt x="3750765" y="1694049"/>
                  </a:cubicBezTo>
                  <a:lnTo>
                    <a:pt x="17316" y="1694049"/>
                  </a:lnTo>
                  <a:cubicBezTo>
                    <a:pt x="7753" y="1694049"/>
                    <a:pt x="0" y="1686296"/>
                    <a:pt x="0" y="1676733"/>
                  </a:cubicBezTo>
                  <a:lnTo>
                    <a:pt x="0" y="17316"/>
                  </a:lnTo>
                  <a:cubicBezTo>
                    <a:pt x="0" y="7753"/>
                    <a:pt x="7753" y="0"/>
                    <a:pt x="17316" y="0"/>
                  </a:cubicBezTo>
                  <a:close/>
                </a:path>
              </a:pathLst>
            </a:custGeom>
            <a:solidFill>
              <a:srgbClr val="FAFAFA"/>
            </a:solidFill>
            <a:ln w="114300" cap="rnd">
              <a:solidFill>
                <a:srgbClr val="2F90DA"/>
              </a:solidFill>
              <a:prstDash val="solid"/>
              <a:round/>
            </a:ln>
          </p:spPr>
        </p:sp>
        <p:sp>
          <p:nvSpPr>
            <p:cNvPr id="6" name="TextBox 6"/>
            <p:cNvSpPr txBox="1"/>
            <p:nvPr/>
          </p:nvSpPr>
          <p:spPr>
            <a:xfrm>
              <a:off x="0" y="-38100"/>
              <a:ext cx="3768081" cy="1732149"/>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097642" y="4819554"/>
            <a:ext cx="7445264" cy="2416982"/>
          </a:xfrm>
          <a:prstGeom prst="rect">
            <a:avLst/>
          </a:prstGeom>
        </p:spPr>
        <p:txBody>
          <a:bodyPr lIns="0" tIns="0" rIns="0" bIns="0" rtlCol="0" anchor="t">
            <a:spAutoFit/>
          </a:bodyPr>
          <a:lstStyle/>
          <a:p>
            <a:pPr algn="just">
              <a:lnSpc>
                <a:spcPts val="3847"/>
              </a:lnSpc>
            </a:pPr>
            <a:r>
              <a:rPr lang="en-US" sz="3233">
                <a:solidFill>
                  <a:srgbClr val="073443"/>
                </a:solidFill>
                <a:latin typeface="Muli"/>
                <a:ea typeface="Muli"/>
                <a:cs typeface="Muli"/>
                <a:sym typeface="Muli"/>
              </a:rPr>
              <a:t>Áp suất chất lỏng là lực tác động trên một đơn vị diện tích của bề mặt chất lỏng và được tính bằng cách chia lực tác động lên bề mặt đó cho diện tích của bề mặt đó.</a:t>
            </a:r>
          </a:p>
        </p:txBody>
      </p:sp>
      <p:grpSp>
        <p:nvGrpSpPr>
          <p:cNvPr id="8" name="Group 8"/>
          <p:cNvGrpSpPr>
            <a:grpSpLocks noChangeAspect="1"/>
          </p:cNvGrpSpPr>
          <p:nvPr/>
        </p:nvGrpSpPr>
        <p:grpSpPr>
          <a:xfrm>
            <a:off x="11602077" y="688916"/>
            <a:ext cx="5978821" cy="8909168"/>
            <a:chOff x="0" y="0"/>
            <a:chExt cx="3663950" cy="5459730"/>
          </a:xfrm>
        </p:grpSpPr>
        <p:sp>
          <p:nvSpPr>
            <p:cNvPr id="9" name="Freeform 9"/>
            <p:cNvSpPr/>
            <p:nvPr/>
          </p:nvSpPr>
          <p:spPr>
            <a:xfrm>
              <a:off x="31750" y="31750"/>
              <a:ext cx="3600450" cy="5396230"/>
            </a:xfrm>
            <a:custGeom>
              <a:avLst/>
              <a:gdLst/>
              <a:ahLst/>
              <a:cxnLst/>
              <a:rect l="l" t="t" r="r" b="b"/>
              <a:pathLst>
                <a:path w="3600450" h="5396230">
                  <a:moveTo>
                    <a:pt x="3600450" y="5036820"/>
                  </a:moveTo>
                  <a:cubicBezTo>
                    <a:pt x="3600450" y="5236210"/>
                    <a:pt x="3439160" y="5396230"/>
                    <a:pt x="3241040" y="5396230"/>
                  </a:cubicBezTo>
                  <a:lnTo>
                    <a:pt x="359410" y="5396230"/>
                  </a:lnTo>
                  <a:cubicBezTo>
                    <a:pt x="160020" y="5396230"/>
                    <a:pt x="0" y="5234940"/>
                    <a:pt x="0" y="5036820"/>
                  </a:cubicBezTo>
                  <a:lnTo>
                    <a:pt x="0" y="359410"/>
                  </a:lnTo>
                  <a:cubicBezTo>
                    <a:pt x="0" y="160020"/>
                    <a:pt x="161290" y="0"/>
                    <a:pt x="359410" y="0"/>
                  </a:cubicBezTo>
                  <a:lnTo>
                    <a:pt x="3239770" y="0"/>
                  </a:lnTo>
                  <a:cubicBezTo>
                    <a:pt x="3439160" y="0"/>
                    <a:pt x="3599180" y="161290"/>
                    <a:pt x="3599180" y="359410"/>
                  </a:cubicBezTo>
                  <a:lnTo>
                    <a:pt x="3600450" y="5036820"/>
                  </a:lnTo>
                  <a:close/>
                </a:path>
              </a:pathLst>
            </a:custGeom>
            <a:blipFill>
              <a:blip r:embed="rId5"/>
              <a:stretch>
                <a:fillRect l="-62407" r="-62407"/>
              </a:stretch>
            </a:blipFill>
          </p:spPr>
        </p:sp>
        <p:sp>
          <p:nvSpPr>
            <p:cNvPr id="10" name="Freeform 10"/>
            <p:cNvSpPr/>
            <p:nvPr/>
          </p:nvSpPr>
          <p:spPr>
            <a:xfrm>
              <a:off x="0" y="0"/>
              <a:ext cx="3663950" cy="5459730"/>
            </a:xfrm>
            <a:custGeom>
              <a:avLst/>
              <a:gdLst/>
              <a:ahLst/>
              <a:cxnLst/>
              <a:rect l="l" t="t" r="r" b="b"/>
              <a:pathLst>
                <a:path w="3663950" h="5459730">
                  <a:moveTo>
                    <a:pt x="3271520" y="5459730"/>
                  </a:moveTo>
                  <a:lnTo>
                    <a:pt x="391160" y="5459730"/>
                  </a:lnTo>
                  <a:cubicBezTo>
                    <a:pt x="175260" y="5459730"/>
                    <a:pt x="0" y="5284470"/>
                    <a:pt x="0" y="5068570"/>
                  </a:cubicBezTo>
                  <a:lnTo>
                    <a:pt x="0" y="391160"/>
                  </a:lnTo>
                  <a:cubicBezTo>
                    <a:pt x="0" y="175260"/>
                    <a:pt x="175260" y="0"/>
                    <a:pt x="391160" y="0"/>
                  </a:cubicBezTo>
                  <a:lnTo>
                    <a:pt x="3271520" y="0"/>
                  </a:lnTo>
                  <a:cubicBezTo>
                    <a:pt x="3487420" y="0"/>
                    <a:pt x="3662680" y="175260"/>
                    <a:pt x="3662680" y="391160"/>
                  </a:cubicBezTo>
                  <a:lnTo>
                    <a:pt x="3662680" y="5067300"/>
                  </a:lnTo>
                  <a:cubicBezTo>
                    <a:pt x="3663950" y="5284470"/>
                    <a:pt x="3487420" y="5459730"/>
                    <a:pt x="3271520" y="5459730"/>
                  </a:cubicBezTo>
                  <a:close/>
                  <a:moveTo>
                    <a:pt x="391160" y="63500"/>
                  </a:moveTo>
                  <a:cubicBezTo>
                    <a:pt x="210820" y="63500"/>
                    <a:pt x="63500" y="210820"/>
                    <a:pt x="63500" y="391160"/>
                  </a:cubicBezTo>
                  <a:lnTo>
                    <a:pt x="63500" y="5067300"/>
                  </a:lnTo>
                  <a:cubicBezTo>
                    <a:pt x="63500" y="5248910"/>
                    <a:pt x="210820" y="5394960"/>
                    <a:pt x="391160" y="5394960"/>
                  </a:cubicBezTo>
                  <a:lnTo>
                    <a:pt x="3271520" y="5394960"/>
                  </a:lnTo>
                  <a:cubicBezTo>
                    <a:pt x="3453130" y="5394960"/>
                    <a:pt x="3599180" y="5247640"/>
                    <a:pt x="3599180" y="5067300"/>
                  </a:cubicBezTo>
                  <a:lnTo>
                    <a:pt x="3599180" y="391160"/>
                  </a:lnTo>
                  <a:cubicBezTo>
                    <a:pt x="3599180" y="209550"/>
                    <a:pt x="3451860" y="63500"/>
                    <a:pt x="3271520" y="63500"/>
                  </a:cubicBezTo>
                  <a:lnTo>
                    <a:pt x="391160" y="63500"/>
                  </a:lnTo>
                  <a:close/>
                </a:path>
              </a:pathLst>
            </a:custGeom>
            <a:solidFill>
              <a:srgbClr val="2F90DA"/>
            </a:solidFill>
          </p:spPr>
        </p:sp>
      </p:grpSp>
      <p:sp>
        <p:nvSpPr>
          <p:cNvPr id="11" name="Freeform 11"/>
          <p:cNvSpPr/>
          <p:nvPr/>
        </p:nvSpPr>
        <p:spPr>
          <a:xfrm rot="4783595">
            <a:off x="574727" y="3001559"/>
            <a:ext cx="2172368" cy="2192298"/>
          </a:xfrm>
          <a:custGeom>
            <a:avLst/>
            <a:gdLst/>
            <a:ahLst/>
            <a:cxnLst/>
            <a:rect l="l" t="t" r="r" b="b"/>
            <a:pathLst>
              <a:path w="2172368" h="2192298">
                <a:moveTo>
                  <a:pt x="0" y="0"/>
                </a:moveTo>
                <a:lnTo>
                  <a:pt x="2172368" y="0"/>
                </a:lnTo>
                <a:lnTo>
                  <a:pt x="2172368" y="2192298"/>
                </a:lnTo>
                <a:lnTo>
                  <a:pt x="0" y="21922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41922" y="7236536"/>
            <a:ext cx="3037978" cy="2402764"/>
          </a:xfrm>
          <a:custGeom>
            <a:avLst/>
            <a:gdLst/>
            <a:ahLst/>
            <a:cxnLst/>
            <a:rect l="l" t="t" r="r" b="b"/>
            <a:pathLst>
              <a:path w="3037978" h="2402764">
                <a:moveTo>
                  <a:pt x="0" y="0"/>
                </a:moveTo>
                <a:lnTo>
                  <a:pt x="3037978" y="0"/>
                </a:lnTo>
                <a:lnTo>
                  <a:pt x="3037978" y="2402764"/>
                </a:lnTo>
                <a:lnTo>
                  <a:pt x="0" y="24027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3088117" y="2849872"/>
            <a:ext cx="9995078" cy="1404921"/>
          </a:xfrm>
          <a:prstGeom prst="rect">
            <a:avLst/>
          </a:prstGeom>
        </p:spPr>
        <p:txBody>
          <a:bodyPr lIns="0" tIns="0" rIns="0" bIns="0" rtlCol="0" anchor="t">
            <a:spAutoFit/>
          </a:bodyPr>
          <a:lstStyle/>
          <a:p>
            <a:pPr algn="l">
              <a:lnSpc>
                <a:spcPts val="5627"/>
              </a:lnSpc>
            </a:pPr>
            <a:r>
              <a:rPr lang="en-US" sz="4107" spc="234">
                <a:solidFill>
                  <a:srgbClr val="073443"/>
                </a:solidFill>
                <a:latin typeface="Open Sans Extra Bold"/>
                <a:ea typeface="Open Sans Extra Bold"/>
                <a:cs typeface="Open Sans Extra Bold"/>
                <a:sym typeface="Open Sans Extra Bold"/>
              </a:rPr>
              <a:t>ĐỊNH NGHĨA </a:t>
            </a:r>
          </a:p>
          <a:p>
            <a:pPr marL="0" lvl="0" indent="0" algn="l">
              <a:lnSpc>
                <a:spcPts val="5627"/>
              </a:lnSpc>
            </a:pPr>
            <a:r>
              <a:rPr lang="en-US" sz="4107" spc="234">
                <a:solidFill>
                  <a:srgbClr val="073443"/>
                </a:solidFill>
                <a:latin typeface="Open Sans Extra Bold"/>
                <a:ea typeface="Open Sans Extra Bold"/>
                <a:cs typeface="Open Sans Extra Bold"/>
                <a:sym typeface="Open Sans Extra Bold"/>
              </a:rPr>
              <a:t>ÁP SUẤT CHẤT LỎNG</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850237" y="1047750"/>
            <a:ext cx="9445526" cy="1829097"/>
          </a:xfrm>
          <a:prstGeom prst="rect">
            <a:avLst/>
          </a:prstGeom>
        </p:spPr>
        <p:txBody>
          <a:bodyPr lIns="0" tIns="0" rIns="0" bIns="0" rtlCol="0" anchor="t">
            <a:spAutoFit/>
          </a:bodyPr>
          <a:lstStyle/>
          <a:p>
            <a:pPr algn="l">
              <a:lnSpc>
                <a:spcPts val="6937"/>
              </a:lnSpc>
            </a:pPr>
            <a:r>
              <a:rPr lang="en-US" sz="5562" b="1">
                <a:solidFill>
                  <a:srgbClr val="403C4E"/>
                </a:solidFill>
                <a:latin typeface="Arimo Bold"/>
                <a:ea typeface="Arimo Bold"/>
                <a:cs typeface="Arimo Bold"/>
                <a:sym typeface="Arimo Bold"/>
              </a:rPr>
              <a:t>Các yếu tố ảnh hưởng đến Áp suất Chất lỏng</a:t>
            </a:r>
          </a:p>
        </p:txBody>
      </p:sp>
      <p:grpSp>
        <p:nvGrpSpPr>
          <p:cNvPr id="7" name="Group 7"/>
          <p:cNvGrpSpPr/>
          <p:nvPr/>
        </p:nvGrpSpPr>
        <p:grpSpPr>
          <a:xfrm>
            <a:off x="7845475" y="3444776"/>
            <a:ext cx="647402" cy="647402"/>
            <a:chOff x="0" y="0"/>
            <a:chExt cx="863203" cy="863203"/>
          </a:xfrm>
        </p:grpSpPr>
        <p:sp>
          <p:nvSpPr>
            <p:cNvPr id="8" name="Freeform 8"/>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FF8DCD"/>
            </a:solidFill>
          </p:spPr>
        </p:sp>
        <p:sp>
          <p:nvSpPr>
            <p:cNvPr id="9" name="Freeform 9"/>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03D7B1"/>
            </a:solidFill>
          </p:spPr>
        </p:sp>
      </p:grpSp>
      <p:sp>
        <p:nvSpPr>
          <p:cNvPr id="10" name="TextBox 10"/>
          <p:cNvSpPr txBox="1"/>
          <p:nvPr/>
        </p:nvSpPr>
        <p:spPr>
          <a:xfrm>
            <a:off x="8062169" y="3574852"/>
            <a:ext cx="194816" cy="387251"/>
          </a:xfrm>
          <a:prstGeom prst="rect">
            <a:avLst/>
          </a:prstGeom>
        </p:spPr>
        <p:txBody>
          <a:bodyPr lIns="0" tIns="0" rIns="0" bIns="0" rtlCol="0" anchor="t">
            <a:spAutoFit/>
          </a:bodyPr>
          <a:lstStyle/>
          <a:p>
            <a:pPr algn="ctr">
              <a:lnSpc>
                <a:spcPts val="3312"/>
              </a:lnSpc>
            </a:pPr>
            <a:r>
              <a:rPr lang="en-US" sz="3312" b="1">
                <a:solidFill>
                  <a:srgbClr val="FFFFFF"/>
                </a:solidFill>
                <a:latin typeface="Arimo Bold"/>
                <a:ea typeface="Arimo Bold"/>
                <a:cs typeface="Arimo Bold"/>
                <a:sym typeface="Arimo Bold"/>
              </a:rPr>
              <a:t>1</a:t>
            </a:r>
          </a:p>
        </p:txBody>
      </p:sp>
      <p:sp>
        <p:nvSpPr>
          <p:cNvPr id="11" name="TextBox 11"/>
          <p:cNvSpPr txBox="1"/>
          <p:nvPr/>
        </p:nvSpPr>
        <p:spPr>
          <a:xfrm>
            <a:off x="8771632" y="3411439"/>
            <a:ext cx="3544044" cy="481012"/>
          </a:xfrm>
          <a:prstGeom prst="rect">
            <a:avLst/>
          </a:prstGeom>
        </p:spPr>
        <p:txBody>
          <a:bodyPr lIns="0" tIns="0" rIns="0" bIns="0" rtlCol="0" anchor="t">
            <a:spAutoFit/>
          </a:bodyPr>
          <a:lstStyle/>
          <a:p>
            <a:pPr algn="l">
              <a:lnSpc>
                <a:spcPts val="3437"/>
              </a:lnSpc>
            </a:pPr>
            <a:r>
              <a:rPr lang="en-US" sz="2750" b="1">
                <a:solidFill>
                  <a:srgbClr val="403C4E"/>
                </a:solidFill>
                <a:latin typeface="Arimo Bold"/>
                <a:ea typeface="Arimo Bold"/>
                <a:cs typeface="Arimo Bold"/>
                <a:sym typeface="Arimo Bold"/>
              </a:rPr>
              <a:t>Độ sâu</a:t>
            </a:r>
          </a:p>
        </p:txBody>
      </p:sp>
      <p:sp>
        <p:nvSpPr>
          <p:cNvPr id="12" name="TextBox 12"/>
          <p:cNvSpPr txBox="1"/>
          <p:nvPr/>
        </p:nvSpPr>
        <p:spPr>
          <a:xfrm>
            <a:off x="8771633" y="3948261"/>
            <a:ext cx="3659684" cy="2640604"/>
          </a:xfrm>
          <a:prstGeom prst="rect">
            <a:avLst/>
          </a:prstGeom>
        </p:spPr>
        <p:txBody>
          <a:bodyPr lIns="0" tIns="0" rIns="0" bIns="0" rtlCol="0" anchor="t">
            <a:spAutoFit/>
          </a:bodyPr>
          <a:lstStyle/>
          <a:p>
            <a:pPr algn="just">
              <a:lnSpc>
                <a:spcPts val="4213"/>
              </a:lnSpc>
            </a:pPr>
            <a:r>
              <a:rPr lang="en-US" sz="2587">
                <a:solidFill>
                  <a:srgbClr val="403C4E"/>
                </a:solidFill>
                <a:latin typeface="Open Sans"/>
                <a:ea typeface="Open Sans"/>
                <a:cs typeface="Open Sans"/>
                <a:sym typeface="Open Sans"/>
              </a:rPr>
              <a:t>Áp suất chất lỏng tăng theo độ sâu. Càng xuống sâu, áp lực tác động lên bề mặt càng lớn.</a:t>
            </a:r>
          </a:p>
        </p:txBody>
      </p:sp>
      <p:grpSp>
        <p:nvGrpSpPr>
          <p:cNvPr id="13" name="Group 13"/>
          <p:cNvGrpSpPr/>
          <p:nvPr/>
        </p:nvGrpSpPr>
        <p:grpSpPr>
          <a:xfrm>
            <a:off x="12710071" y="3444776"/>
            <a:ext cx="647402" cy="647402"/>
            <a:chOff x="0" y="0"/>
            <a:chExt cx="863203" cy="863203"/>
          </a:xfrm>
        </p:grpSpPr>
        <p:sp>
          <p:nvSpPr>
            <p:cNvPr id="14" name="Freeform 14"/>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FF8DCD"/>
            </a:solidFill>
          </p:spPr>
        </p:sp>
        <p:sp>
          <p:nvSpPr>
            <p:cNvPr id="15" name="Freeform 15"/>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03D7B1"/>
            </a:solidFill>
          </p:spPr>
        </p:sp>
      </p:grpSp>
      <p:sp>
        <p:nvSpPr>
          <p:cNvPr id="16" name="TextBox 16"/>
          <p:cNvSpPr txBox="1"/>
          <p:nvPr/>
        </p:nvSpPr>
        <p:spPr>
          <a:xfrm>
            <a:off x="12895510" y="3574852"/>
            <a:ext cx="257324" cy="387251"/>
          </a:xfrm>
          <a:prstGeom prst="rect">
            <a:avLst/>
          </a:prstGeom>
        </p:spPr>
        <p:txBody>
          <a:bodyPr lIns="0" tIns="0" rIns="0" bIns="0" rtlCol="0" anchor="t">
            <a:spAutoFit/>
          </a:bodyPr>
          <a:lstStyle/>
          <a:p>
            <a:pPr algn="ctr">
              <a:lnSpc>
                <a:spcPts val="3312"/>
              </a:lnSpc>
            </a:pPr>
            <a:r>
              <a:rPr lang="en-US" sz="3312" b="1">
                <a:solidFill>
                  <a:srgbClr val="FFFFFF"/>
                </a:solidFill>
                <a:latin typeface="Arimo Bold"/>
                <a:ea typeface="Arimo Bold"/>
                <a:cs typeface="Arimo Bold"/>
                <a:sym typeface="Arimo Bold"/>
              </a:rPr>
              <a:t>2</a:t>
            </a:r>
          </a:p>
        </p:txBody>
      </p:sp>
      <p:sp>
        <p:nvSpPr>
          <p:cNvPr id="17" name="TextBox 17"/>
          <p:cNvSpPr txBox="1"/>
          <p:nvPr/>
        </p:nvSpPr>
        <p:spPr>
          <a:xfrm>
            <a:off x="13636229" y="3411439"/>
            <a:ext cx="3544044" cy="481012"/>
          </a:xfrm>
          <a:prstGeom prst="rect">
            <a:avLst/>
          </a:prstGeom>
        </p:spPr>
        <p:txBody>
          <a:bodyPr lIns="0" tIns="0" rIns="0" bIns="0" rtlCol="0" anchor="t">
            <a:spAutoFit/>
          </a:bodyPr>
          <a:lstStyle/>
          <a:p>
            <a:pPr algn="l">
              <a:lnSpc>
                <a:spcPts val="3437"/>
              </a:lnSpc>
            </a:pPr>
            <a:r>
              <a:rPr lang="en-US" sz="2750" b="1">
                <a:solidFill>
                  <a:srgbClr val="403C4E"/>
                </a:solidFill>
                <a:latin typeface="Arimo Bold"/>
                <a:ea typeface="Arimo Bold"/>
                <a:cs typeface="Arimo Bold"/>
                <a:sym typeface="Arimo Bold"/>
              </a:rPr>
              <a:t>Mật độ</a:t>
            </a:r>
          </a:p>
        </p:txBody>
      </p:sp>
      <p:sp>
        <p:nvSpPr>
          <p:cNvPr id="18" name="TextBox 18"/>
          <p:cNvSpPr txBox="1"/>
          <p:nvPr/>
        </p:nvSpPr>
        <p:spPr>
          <a:xfrm>
            <a:off x="13636229" y="3948261"/>
            <a:ext cx="3659684" cy="2640604"/>
          </a:xfrm>
          <a:prstGeom prst="rect">
            <a:avLst/>
          </a:prstGeom>
        </p:spPr>
        <p:txBody>
          <a:bodyPr lIns="0" tIns="0" rIns="0" bIns="0" rtlCol="0" anchor="t">
            <a:spAutoFit/>
          </a:bodyPr>
          <a:lstStyle/>
          <a:p>
            <a:pPr algn="just">
              <a:lnSpc>
                <a:spcPts val="4213"/>
              </a:lnSpc>
            </a:pPr>
            <a:r>
              <a:rPr lang="en-US" sz="2587">
                <a:solidFill>
                  <a:srgbClr val="403C4E"/>
                </a:solidFill>
                <a:latin typeface="Open Sans"/>
                <a:ea typeface="Open Sans"/>
                <a:cs typeface="Open Sans"/>
                <a:sym typeface="Open Sans"/>
              </a:rPr>
              <a:t>Áp suất chất lỏng tăng theo mật độ của chất lỏng. Chất lỏng có mật độ lớn hơn sẽ tạo ra áp suất lớn hơn.</a:t>
            </a:r>
          </a:p>
        </p:txBody>
      </p:sp>
      <p:grpSp>
        <p:nvGrpSpPr>
          <p:cNvPr id="19" name="Group 19"/>
          <p:cNvGrpSpPr/>
          <p:nvPr/>
        </p:nvGrpSpPr>
        <p:grpSpPr>
          <a:xfrm>
            <a:off x="7845475" y="6978574"/>
            <a:ext cx="647402" cy="647402"/>
            <a:chOff x="0" y="0"/>
            <a:chExt cx="863203" cy="863203"/>
          </a:xfrm>
        </p:grpSpPr>
        <p:sp>
          <p:nvSpPr>
            <p:cNvPr id="20" name="Freeform 20"/>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FF8DCD"/>
            </a:solidFill>
          </p:spPr>
        </p:sp>
        <p:sp>
          <p:nvSpPr>
            <p:cNvPr id="21" name="Freeform 21"/>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03D7B1"/>
            </a:solidFill>
          </p:spPr>
        </p:sp>
      </p:grpSp>
      <p:sp>
        <p:nvSpPr>
          <p:cNvPr id="22" name="TextBox 22"/>
          <p:cNvSpPr txBox="1"/>
          <p:nvPr/>
        </p:nvSpPr>
        <p:spPr>
          <a:xfrm>
            <a:off x="8039249" y="7108650"/>
            <a:ext cx="240804" cy="387251"/>
          </a:xfrm>
          <a:prstGeom prst="rect">
            <a:avLst/>
          </a:prstGeom>
        </p:spPr>
        <p:txBody>
          <a:bodyPr lIns="0" tIns="0" rIns="0" bIns="0" rtlCol="0" anchor="t">
            <a:spAutoFit/>
          </a:bodyPr>
          <a:lstStyle/>
          <a:p>
            <a:pPr algn="ctr">
              <a:lnSpc>
                <a:spcPts val="3312"/>
              </a:lnSpc>
            </a:pPr>
            <a:r>
              <a:rPr lang="en-US" sz="3312" b="1">
                <a:solidFill>
                  <a:srgbClr val="FFFFFF"/>
                </a:solidFill>
                <a:latin typeface="Arimo Bold"/>
                <a:ea typeface="Arimo Bold"/>
                <a:cs typeface="Arimo Bold"/>
                <a:sym typeface="Arimo Bold"/>
              </a:rPr>
              <a:t>3</a:t>
            </a:r>
          </a:p>
        </p:txBody>
      </p:sp>
      <p:sp>
        <p:nvSpPr>
          <p:cNvPr id="23" name="TextBox 23"/>
          <p:cNvSpPr txBox="1"/>
          <p:nvPr/>
        </p:nvSpPr>
        <p:spPr>
          <a:xfrm>
            <a:off x="8771632" y="6945236"/>
            <a:ext cx="3600301" cy="481012"/>
          </a:xfrm>
          <a:prstGeom prst="rect">
            <a:avLst/>
          </a:prstGeom>
        </p:spPr>
        <p:txBody>
          <a:bodyPr lIns="0" tIns="0" rIns="0" bIns="0" rtlCol="0" anchor="t">
            <a:spAutoFit/>
          </a:bodyPr>
          <a:lstStyle/>
          <a:p>
            <a:pPr algn="l">
              <a:lnSpc>
                <a:spcPts val="3437"/>
              </a:lnSpc>
            </a:pPr>
            <a:r>
              <a:rPr lang="en-US" sz="2750" b="1">
                <a:solidFill>
                  <a:srgbClr val="403C4E"/>
                </a:solidFill>
                <a:latin typeface="Arimo Bold"/>
                <a:ea typeface="Arimo Bold"/>
                <a:cs typeface="Arimo Bold"/>
                <a:sym typeface="Arimo Bold"/>
              </a:rPr>
              <a:t>Gia tốc trọng trường</a:t>
            </a:r>
          </a:p>
        </p:txBody>
      </p:sp>
      <p:sp>
        <p:nvSpPr>
          <p:cNvPr id="24" name="TextBox 24"/>
          <p:cNvSpPr txBox="1"/>
          <p:nvPr/>
        </p:nvSpPr>
        <p:spPr>
          <a:xfrm>
            <a:off x="8771633" y="7482060"/>
            <a:ext cx="8669521" cy="1040321"/>
          </a:xfrm>
          <a:prstGeom prst="rect">
            <a:avLst/>
          </a:prstGeom>
        </p:spPr>
        <p:txBody>
          <a:bodyPr lIns="0" tIns="0" rIns="0" bIns="0" rtlCol="0" anchor="t">
            <a:spAutoFit/>
          </a:bodyPr>
          <a:lstStyle/>
          <a:p>
            <a:pPr algn="just">
              <a:lnSpc>
                <a:spcPts val="4213"/>
              </a:lnSpc>
            </a:pPr>
            <a:r>
              <a:rPr lang="en-US" sz="2587">
                <a:solidFill>
                  <a:srgbClr val="403C4E"/>
                </a:solidFill>
                <a:latin typeface="Open Sans"/>
                <a:ea typeface="Open Sans"/>
                <a:cs typeface="Open Sans"/>
                <a:sym typeface="Open Sans"/>
              </a:rPr>
              <a:t>Áp suất chất lỏng tăng theo gia tốc trọng trường. Trên trái đất, áp suất chất lỏng sẽ khác ở các vĩ độ khác nhau.</a:t>
            </a:r>
          </a:p>
        </p:txBody>
      </p:sp>
      <p:sp>
        <p:nvSpPr>
          <p:cNvPr id="25" name="Freeform 25"/>
          <p:cNvSpPr/>
          <p:nvPr/>
        </p:nvSpPr>
        <p:spPr>
          <a:xfrm>
            <a:off x="16713846" y="8717134"/>
            <a:ext cx="1090908" cy="1345290"/>
          </a:xfrm>
          <a:custGeom>
            <a:avLst/>
            <a:gdLst/>
            <a:ahLst/>
            <a:cxnLst/>
            <a:rect l="l" t="t" r="r" b="b"/>
            <a:pathLst>
              <a:path w="1090908" h="1345290">
                <a:moveTo>
                  <a:pt x="0" y="0"/>
                </a:moveTo>
                <a:lnTo>
                  <a:pt x="1090908" y="0"/>
                </a:lnTo>
                <a:lnTo>
                  <a:pt x="1090908" y="1345290"/>
                </a:lnTo>
                <a:lnTo>
                  <a:pt x="0" y="13452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flipH="1">
            <a:off x="7142247" y="8749080"/>
            <a:ext cx="1345138" cy="1313344"/>
          </a:xfrm>
          <a:custGeom>
            <a:avLst/>
            <a:gdLst/>
            <a:ahLst/>
            <a:cxnLst/>
            <a:rect l="l" t="t" r="r" b="b"/>
            <a:pathLst>
              <a:path w="1345138" h="1313344">
                <a:moveTo>
                  <a:pt x="1345138" y="0"/>
                </a:moveTo>
                <a:lnTo>
                  <a:pt x="0" y="0"/>
                </a:lnTo>
                <a:lnTo>
                  <a:pt x="0" y="1313344"/>
                </a:lnTo>
                <a:lnTo>
                  <a:pt x="1345138" y="1313344"/>
                </a:lnTo>
                <a:lnTo>
                  <a:pt x="1345138"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5" name="TextBox 5"/>
          <p:cNvSpPr txBox="1"/>
          <p:nvPr/>
        </p:nvSpPr>
        <p:spPr>
          <a:xfrm>
            <a:off x="1228279" y="1185852"/>
            <a:ext cx="15831442" cy="900167"/>
          </a:xfrm>
          <a:prstGeom prst="rect">
            <a:avLst/>
          </a:prstGeom>
        </p:spPr>
        <p:txBody>
          <a:bodyPr lIns="0" tIns="0" rIns="0" bIns="0" rtlCol="0" anchor="t">
            <a:spAutoFit/>
          </a:bodyPr>
          <a:lstStyle/>
          <a:p>
            <a:pPr algn="l">
              <a:lnSpc>
                <a:spcPts val="6937"/>
              </a:lnSpc>
            </a:pPr>
            <a:r>
              <a:rPr lang="en-US" sz="5562" b="1">
                <a:solidFill>
                  <a:srgbClr val="403C4E"/>
                </a:solidFill>
                <a:latin typeface="Arimo Bold"/>
                <a:ea typeface="Arimo Bold"/>
                <a:cs typeface="Arimo Bold"/>
                <a:sym typeface="Arimo Bold"/>
              </a:rPr>
              <a:t>Nguyên lý Pascal và ứng dụng trong đời sống</a:t>
            </a:r>
          </a:p>
        </p:txBody>
      </p:sp>
      <p:sp>
        <p:nvSpPr>
          <p:cNvPr id="6" name="Freeform 6" descr="preencoded.png"/>
          <p:cNvSpPr/>
          <p:nvPr/>
        </p:nvSpPr>
        <p:spPr>
          <a:xfrm>
            <a:off x="3722935" y="2668191"/>
            <a:ext cx="2690069" cy="2087315"/>
          </a:xfrm>
          <a:custGeom>
            <a:avLst/>
            <a:gdLst/>
            <a:ahLst/>
            <a:cxnLst/>
            <a:rect l="l" t="t" r="r" b="b"/>
            <a:pathLst>
              <a:path w="2690069" h="2087315">
                <a:moveTo>
                  <a:pt x="0" y="0"/>
                </a:moveTo>
                <a:lnTo>
                  <a:pt x="2690069" y="0"/>
                </a:lnTo>
                <a:lnTo>
                  <a:pt x="2690069" y="2087315"/>
                </a:lnTo>
                <a:lnTo>
                  <a:pt x="0" y="2087315"/>
                </a:lnTo>
                <a:lnTo>
                  <a:pt x="0" y="0"/>
                </a:lnTo>
                <a:close/>
              </a:path>
            </a:pathLst>
          </a:custGeom>
          <a:blipFill>
            <a:blip r:embed="rId4"/>
            <a:stretch>
              <a:fillRect t="-42" b="-42"/>
            </a:stretch>
          </a:blipFill>
        </p:spPr>
      </p:sp>
      <p:sp>
        <p:nvSpPr>
          <p:cNvPr id="7" name="TextBox 7"/>
          <p:cNvSpPr txBox="1"/>
          <p:nvPr/>
        </p:nvSpPr>
        <p:spPr>
          <a:xfrm>
            <a:off x="4898827" y="3517999"/>
            <a:ext cx="162371" cy="817591"/>
          </a:xfrm>
          <a:prstGeom prst="rect">
            <a:avLst/>
          </a:prstGeom>
        </p:spPr>
        <p:txBody>
          <a:bodyPr lIns="0" tIns="0" rIns="0" bIns="0" rtlCol="0" anchor="t">
            <a:spAutoFit/>
          </a:bodyPr>
          <a:lstStyle/>
          <a:p>
            <a:pPr algn="ctr">
              <a:lnSpc>
                <a:spcPts val="6777"/>
              </a:lnSpc>
            </a:pPr>
            <a:r>
              <a:rPr lang="en-US" sz="4200" b="1">
                <a:solidFill>
                  <a:srgbClr val="403C4E"/>
                </a:solidFill>
                <a:latin typeface="Arimo Bold"/>
                <a:ea typeface="Arimo Bold"/>
                <a:cs typeface="Arimo Bold"/>
                <a:sym typeface="Arimo Bold"/>
              </a:rPr>
              <a:t>1</a:t>
            </a:r>
          </a:p>
        </p:txBody>
      </p:sp>
      <p:sp>
        <p:nvSpPr>
          <p:cNvPr id="8" name="TextBox 8"/>
          <p:cNvSpPr txBox="1"/>
          <p:nvPr/>
        </p:nvSpPr>
        <p:spPr>
          <a:xfrm>
            <a:off x="6696521" y="2913609"/>
            <a:ext cx="3544044" cy="513452"/>
          </a:xfrm>
          <a:prstGeom prst="rect">
            <a:avLst/>
          </a:prstGeom>
        </p:spPr>
        <p:txBody>
          <a:bodyPr lIns="0" tIns="0" rIns="0" bIns="0" rtlCol="0" anchor="t">
            <a:spAutoFit/>
          </a:bodyPr>
          <a:lstStyle/>
          <a:p>
            <a:pPr algn="l">
              <a:lnSpc>
                <a:spcPts val="3937"/>
              </a:lnSpc>
            </a:pPr>
            <a:r>
              <a:rPr lang="en-US" sz="3149" b="1">
                <a:solidFill>
                  <a:srgbClr val="403C4E"/>
                </a:solidFill>
                <a:latin typeface="Arimo Bold"/>
                <a:ea typeface="Arimo Bold"/>
                <a:cs typeface="Arimo Bold"/>
                <a:sym typeface="Arimo Bold"/>
              </a:rPr>
              <a:t>Nguyên lý Pascal</a:t>
            </a:r>
          </a:p>
        </p:txBody>
      </p:sp>
      <p:sp>
        <p:nvSpPr>
          <p:cNvPr id="9" name="TextBox 9"/>
          <p:cNvSpPr txBox="1"/>
          <p:nvPr/>
        </p:nvSpPr>
        <p:spPr>
          <a:xfrm>
            <a:off x="6696521" y="3450431"/>
            <a:ext cx="10315724" cy="1040321"/>
          </a:xfrm>
          <a:prstGeom prst="rect">
            <a:avLst/>
          </a:prstGeom>
        </p:spPr>
        <p:txBody>
          <a:bodyPr lIns="0" tIns="0" rIns="0" bIns="0" rtlCol="0" anchor="t">
            <a:spAutoFit/>
          </a:bodyPr>
          <a:lstStyle/>
          <a:p>
            <a:pPr algn="l">
              <a:lnSpc>
                <a:spcPts val="4213"/>
              </a:lnSpc>
            </a:pPr>
            <a:r>
              <a:rPr lang="en-US" sz="2587">
                <a:solidFill>
                  <a:srgbClr val="403C4E"/>
                </a:solidFill>
                <a:latin typeface="Open Sans"/>
                <a:ea typeface="Open Sans"/>
                <a:cs typeface="Open Sans"/>
                <a:sym typeface="Open Sans"/>
              </a:rPr>
              <a:t>Áp suất tác dụng lên một chất lỏng bất kỳ sẽ được truyền nguyên vẹn tới mọi điểm trong chất lỏng.</a:t>
            </a:r>
          </a:p>
        </p:txBody>
      </p:sp>
      <p:grpSp>
        <p:nvGrpSpPr>
          <p:cNvPr id="10" name="Group 10"/>
          <p:cNvGrpSpPr/>
          <p:nvPr/>
        </p:nvGrpSpPr>
        <p:grpSpPr>
          <a:xfrm>
            <a:off x="6483846" y="4771876"/>
            <a:ext cx="10741075" cy="19050"/>
            <a:chOff x="0" y="0"/>
            <a:chExt cx="14321433" cy="25400"/>
          </a:xfrm>
        </p:grpSpPr>
        <p:sp>
          <p:nvSpPr>
            <p:cNvPr id="11" name="Freeform 11"/>
            <p:cNvSpPr/>
            <p:nvPr/>
          </p:nvSpPr>
          <p:spPr>
            <a:xfrm>
              <a:off x="0" y="0"/>
              <a:ext cx="14321410" cy="25400"/>
            </a:xfrm>
            <a:custGeom>
              <a:avLst/>
              <a:gdLst/>
              <a:ahLst/>
              <a:cxnLst/>
              <a:rect l="l" t="t" r="r" b="b"/>
              <a:pathLst>
                <a:path w="14321410" h="2540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F2985D"/>
            </a:solidFill>
          </p:spPr>
        </p:sp>
      </p:grpSp>
      <p:sp>
        <p:nvSpPr>
          <p:cNvPr id="12" name="Freeform 12" descr="preencoded.png"/>
          <p:cNvSpPr/>
          <p:nvPr/>
        </p:nvSpPr>
        <p:spPr>
          <a:xfrm>
            <a:off x="2377976" y="4826348"/>
            <a:ext cx="5380136" cy="2087315"/>
          </a:xfrm>
          <a:custGeom>
            <a:avLst/>
            <a:gdLst/>
            <a:ahLst/>
            <a:cxnLst/>
            <a:rect l="l" t="t" r="r" b="b"/>
            <a:pathLst>
              <a:path w="5380136" h="2087315">
                <a:moveTo>
                  <a:pt x="0" y="0"/>
                </a:moveTo>
                <a:lnTo>
                  <a:pt x="5380136" y="0"/>
                </a:lnTo>
                <a:lnTo>
                  <a:pt x="5380136" y="2087314"/>
                </a:lnTo>
                <a:lnTo>
                  <a:pt x="0" y="2087314"/>
                </a:lnTo>
                <a:lnTo>
                  <a:pt x="0" y="0"/>
                </a:lnTo>
                <a:close/>
              </a:path>
            </a:pathLst>
          </a:custGeom>
          <a:blipFill>
            <a:blip r:embed="rId5"/>
            <a:stretch>
              <a:fillRect l="-45" r="-45"/>
            </a:stretch>
          </a:blipFill>
        </p:spPr>
      </p:sp>
      <p:sp>
        <p:nvSpPr>
          <p:cNvPr id="13" name="TextBox 13"/>
          <p:cNvSpPr txBox="1"/>
          <p:nvPr/>
        </p:nvSpPr>
        <p:spPr>
          <a:xfrm>
            <a:off x="4872782" y="5405586"/>
            <a:ext cx="214312" cy="817591"/>
          </a:xfrm>
          <a:prstGeom prst="rect">
            <a:avLst/>
          </a:prstGeom>
        </p:spPr>
        <p:txBody>
          <a:bodyPr lIns="0" tIns="0" rIns="0" bIns="0" rtlCol="0" anchor="t">
            <a:spAutoFit/>
          </a:bodyPr>
          <a:lstStyle/>
          <a:p>
            <a:pPr algn="ctr">
              <a:lnSpc>
                <a:spcPts val="6777"/>
              </a:lnSpc>
            </a:pPr>
            <a:r>
              <a:rPr lang="en-US" sz="4200" b="1">
                <a:solidFill>
                  <a:srgbClr val="403C4E"/>
                </a:solidFill>
                <a:latin typeface="Arimo Bold"/>
                <a:ea typeface="Arimo Bold"/>
                <a:cs typeface="Arimo Bold"/>
                <a:sym typeface="Arimo Bold"/>
              </a:rPr>
              <a:t>2</a:t>
            </a:r>
          </a:p>
        </p:txBody>
      </p:sp>
      <p:sp>
        <p:nvSpPr>
          <p:cNvPr id="14" name="TextBox 14"/>
          <p:cNvSpPr txBox="1"/>
          <p:nvPr/>
        </p:nvSpPr>
        <p:spPr>
          <a:xfrm>
            <a:off x="8041630" y="5071765"/>
            <a:ext cx="3544044" cy="513452"/>
          </a:xfrm>
          <a:prstGeom prst="rect">
            <a:avLst/>
          </a:prstGeom>
        </p:spPr>
        <p:txBody>
          <a:bodyPr lIns="0" tIns="0" rIns="0" bIns="0" rtlCol="0" anchor="t">
            <a:spAutoFit/>
          </a:bodyPr>
          <a:lstStyle/>
          <a:p>
            <a:pPr algn="l">
              <a:lnSpc>
                <a:spcPts val="3937"/>
              </a:lnSpc>
            </a:pPr>
            <a:r>
              <a:rPr lang="en-US" sz="3149" b="1">
                <a:solidFill>
                  <a:srgbClr val="403C4E"/>
                </a:solidFill>
                <a:latin typeface="Arimo Bold"/>
                <a:ea typeface="Arimo Bold"/>
                <a:cs typeface="Arimo Bold"/>
                <a:sym typeface="Arimo Bold"/>
              </a:rPr>
              <a:t>Ứng dụng thực tế</a:t>
            </a:r>
          </a:p>
        </p:txBody>
      </p:sp>
      <p:sp>
        <p:nvSpPr>
          <p:cNvPr id="15" name="TextBox 15"/>
          <p:cNvSpPr txBox="1"/>
          <p:nvPr/>
        </p:nvSpPr>
        <p:spPr>
          <a:xfrm>
            <a:off x="8041630" y="5608587"/>
            <a:ext cx="8970615" cy="1040321"/>
          </a:xfrm>
          <a:prstGeom prst="rect">
            <a:avLst/>
          </a:prstGeom>
        </p:spPr>
        <p:txBody>
          <a:bodyPr lIns="0" tIns="0" rIns="0" bIns="0" rtlCol="0" anchor="t">
            <a:spAutoFit/>
          </a:bodyPr>
          <a:lstStyle/>
          <a:p>
            <a:pPr algn="l">
              <a:lnSpc>
                <a:spcPts val="4213"/>
              </a:lnSpc>
            </a:pPr>
            <a:r>
              <a:rPr lang="en-US" sz="2587">
                <a:solidFill>
                  <a:srgbClr val="403C4E"/>
                </a:solidFill>
                <a:latin typeface="Open Sans"/>
                <a:ea typeface="Open Sans"/>
                <a:cs typeface="Open Sans"/>
                <a:sym typeface="Open Sans"/>
              </a:rPr>
              <a:t>Máy nén thủy lực, phanh thủy lực, kích thủy lực là những ví dụ về ứng dụng nguyên lý Pascal.</a:t>
            </a:r>
          </a:p>
        </p:txBody>
      </p:sp>
      <p:grpSp>
        <p:nvGrpSpPr>
          <p:cNvPr id="16" name="Group 16"/>
          <p:cNvGrpSpPr/>
          <p:nvPr/>
        </p:nvGrpSpPr>
        <p:grpSpPr>
          <a:xfrm>
            <a:off x="7828955" y="6930032"/>
            <a:ext cx="9395966" cy="19050"/>
            <a:chOff x="0" y="0"/>
            <a:chExt cx="12527955" cy="25400"/>
          </a:xfrm>
        </p:grpSpPr>
        <p:sp>
          <p:nvSpPr>
            <p:cNvPr id="17" name="Freeform 17"/>
            <p:cNvSpPr/>
            <p:nvPr/>
          </p:nvSpPr>
          <p:spPr>
            <a:xfrm>
              <a:off x="0" y="0"/>
              <a:ext cx="12527915" cy="25400"/>
            </a:xfrm>
            <a:custGeom>
              <a:avLst/>
              <a:gdLst/>
              <a:ahLst/>
              <a:cxnLst/>
              <a:rect l="l" t="t" r="r" b="b"/>
              <a:pathLst>
                <a:path w="12527915" h="25400">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F2985D"/>
            </a:solidFill>
          </p:spPr>
        </p:sp>
      </p:grpSp>
      <p:sp>
        <p:nvSpPr>
          <p:cNvPr id="18" name="Freeform 18" descr="preencoded.png"/>
          <p:cNvSpPr/>
          <p:nvPr/>
        </p:nvSpPr>
        <p:spPr>
          <a:xfrm>
            <a:off x="1032868" y="6984504"/>
            <a:ext cx="8070205" cy="2087315"/>
          </a:xfrm>
          <a:custGeom>
            <a:avLst/>
            <a:gdLst/>
            <a:ahLst/>
            <a:cxnLst/>
            <a:rect l="l" t="t" r="r" b="b"/>
            <a:pathLst>
              <a:path w="8070205" h="2087315">
                <a:moveTo>
                  <a:pt x="0" y="0"/>
                </a:moveTo>
                <a:lnTo>
                  <a:pt x="8070204" y="0"/>
                </a:lnTo>
                <a:lnTo>
                  <a:pt x="8070204" y="2087315"/>
                </a:lnTo>
                <a:lnTo>
                  <a:pt x="0" y="2087315"/>
                </a:lnTo>
                <a:lnTo>
                  <a:pt x="0" y="0"/>
                </a:lnTo>
                <a:close/>
              </a:path>
            </a:pathLst>
          </a:custGeom>
          <a:blipFill>
            <a:blip r:embed="rId6"/>
            <a:stretch>
              <a:fillRect l="-16" r="-16"/>
            </a:stretch>
          </a:blipFill>
        </p:spPr>
      </p:sp>
      <p:sp>
        <p:nvSpPr>
          <p:cNvPr id="19" name="TextBox 19"/>
          <p:cNvSpPr txBox="1"/>
          <p:nvPr/>
        </p:nvSpPr>
        <p:spPr>
          <a:xfrm>
            <a:off x="4879628" y="7563742"/>
            <a:ext cx="200620" cy="817591"/>
          </a:xfrm>
          <a:prstGeom prst="rect">
            <a:avLst/>
          </a:prstGeom>
        </p:spPr>
        <p:txBody>
          <a:bodyPr lIns="0" tIns="0" rIns="0" bIns="0" rtlCol="0" anchor="t">
            <a:spAutoFit/>
          </a:bodyPr>
          <a:lstStyle/>
          <a:p>
            <a:pPr algn="ctr">
              <a:lnSpc>
                <a:spcPts val="6777"/>
              </a:lnSpc>
            </a:pPr>
            <a:r>
              <a:rPr lang="en-US" sz="4200" b="1">
                <a:solidFill>
                  <a:srgbClr val="403C4E"/>
                </a:solidFill>
                <a:latin typeface="Arimo Bold"/>
                <a:ea typeface="Arimo Bold"/>
                <a:cs typeface="Arimo Bold"/>
                <a:sym typeface="Arimo Bold"/>
              </a:rPr>
              <a:t>3</a:t>
            </a:r>
          </a:p>
        </p:txBody>
      </p:sp>
      <p:sp>
        <p:nvSpPr>
          <p:cNvPr id="20" name="TextBox 20"/>
          <p:cNvSpPr txBox="1"/>
          <p:nvPr/>
        </p:nvSpPr>
        <p:spPr>
          <a:xfrm>
            <a:off x="9386590" y="7229921"/>
            <a:ext cx="3544044" cy="513452"/>
          </a:xfrm>
          <a:prstGeom prst="rect">
            <a:avLst/>
          </a:prstGeom>
        </p:spPr>
        <p:txBody>
          <a:bodyPr lIns="0" tIns="0" rIns="0" bIns="0" rtlCol="0" anchor="t">
            <a:spAutoFit/>
          </a:bodyPr>
          <a:lstStyle/>
          <a:p>
            <a:pPr algn="l">
              <a:lnSpc>
                <a:spcPts val="3937"/>
              </a:lnSpc>
            </a:pPr>
            <a:r>
              <a:rPr lang="en-US" sz="3149" b="1">
                <a:solidFill>
                  <a:srgbClr val="403C4E"/>
                </a:solidFill>
                <a:latin typeface="Arimo Bold"/>
                <a:ea typeface="Arimo Bold"/>
                <a:cs typeface="Arimo Bold"/>
                <a:sym typeface="Arimo Bold"/>
              </a:rPr>
              <a:t>Lợi ích</a:t>
            </a:r>
          </a:p>
        </p:txBody>
      </p:sp>
      <p:sp>
        <p:nvSpPr>
          <p:cNvPr id="21" name="TextBox 21"/>
          <p:cNvSpPr txBox="1"/>
          <p:nvPr/>
        </p:nvSpPr>
        <p:spPr>
          <a:xfrm>
            <a:off x="9386590" y="7766745"/>
            <a:ext cx="7625655" cy="1040321"/>
          </a:xfrm>
          <a:prstGeom prst="rect">
            <a:avLst/>
          </a:prstGeom>
        </p:spPr>
        <p:txBody>
          <a:bodyPr lIns="0" tIns="0" rIns="0" bIns="0" rtlCol="0" anchor="t">
            <a:spAutoFit/>
          </a:bodyPr>
          <a:lstStyle/>
          <a:p>
            <a:pPr algn="l">
              <a:lnSpc>
                <a:spcPts val="4213"/>
              </a:lnSpc>
            </a:pPr>
            <a:r>
              <a:rPr lang="en-US" sz="2587">
                <a:solidFill>
                  <a:srgbClr val="403C4E"/>
                </a:solidFill>
                <a:latin typeface="Open Sans"/>
                <a:ea typeface="Open Sans"/>
                <a:cs typeface="Open Sans"/>
                <a:sym typeface="Open Sans"/>
              </a:rPr>
              <a:t>Giúp chúng ta nâng vật nặng dễ dàng, kiểm soát lực hiệu quả, đảm bảo an toàn cho các thiết bị.</a:t>
            </a:r>
          </a:p>
        </p:txBody>
      </p:sp>
      <p:sp>
        <p:nvSpPr>
          <p:cNvPr id="22" name="Freeform 22"/>
          <p:cNvSpPr/>
          <p:nvPr/>
        </p:nvSpPr>
        <p:spPr>
          <a:xfrm>
            <a:off x="16229457" y="8807066"/>
            <a:ext cx="1660528" cy="1313327"/>
          </a:xfrm>
          <a:custGeom>
            <a:avLst/>
            <a:gdLst/>
            <a:ahLst/>
            <a:cxnLst/>
            <a:rect l="l" t="t" r="r" b="b"/>
            <a:pathLst>
              <a:path w="1660528" h="1313327">
                <a:moveTo>
                  <a:pt x="0" y="0"/>
                </a:moveTo>
                <a:lnTo>
                  <a:pt x="1660528" y="0"/>
                </a:lnTo>
                <a:lnTo>
                  <a:pt x="1660528" y="1313327"/>
                </a:lnTo>
                <a:lnTo>
                  <a:pt x="0" y="13133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210510" end="6713.22"/>
                </p14:media>
              </p:ext>
            </p:extLst>
          </p:nvPr>
        </p:nvPicPr>
        <p:blipFill>
          <a:blip r:embed="rId4"/>
          <a:srcRect/>
          <a:stretch>
            <a:fillRect/>
          </a:stretch>
        </p:blipFill>
        <p:spPr>
          <a:xfrm>
            <a:off x="0" y="0"/>
            <a:ext cx="18288000" cy="10287000"/>
          </a:xfrm>
          <a:prstGeom prst="rect">
            <a:avLst/>
          </a:prstGeom>
        </p:spPr>
      </p:pic>
    </p:spTree>
  </p:cSld>
  <p:clrMapOvr>
    <a:masterClrMapping/>
  </p:clrMapOvr>
  <p:transition spd="slow">
    <p:push dir="u"/>
  </p:transition>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17326">
            <a:off x="5937895" y="-3102170"/>
            <a:ext cx="15508489" cy="6147001"/>
          </a:xfrm>
          <a:custGeom>
            <a:avLst/>
            <a:gdLst/>
            <a:ahLst/>
            <a:cxnLst/>
            <a:rect l="l" t="t" r="r" b="b"/>
            <a:pathLst>
              <a:path w="15508489" h="6147001">
                <a:moveTo>
                  <a:pt x="0" y="0"/>
                </a:moveTo>
                <a:lnTo>
                  <a:pt x="15508489" y="0"/>
                </a:lnTo>
                <a:lnTo>
                  <a:pt x="15508489" y="6147001"/>
                </a:lnTo>
                <a:lnTo>
                  <a:pt x="0" y="6147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58555" flipH="1">
            <a:off x="-1974487" y="7097616"/>
            <a:ext cx="15508489" cy="6147001"/>
          </a:xfrm>
          <a:custGeom>
            <a:avLst/>
            <a:gdLst/>
            <a:ahLst/>
            <a:cxnLst/>
            <a:rect l="l" t="t" r="r" b="b"/>
            <a:pathLst>
              <a:path w="15508489" h="6147001">
                <a:moveTo>
                  <a:pt x="15508488" y="0"/>
                </a:moveTo>
                <a:lnTo>
                  <a:pt x="0" y="0"/>
                </a:lnTo>
                <a:lnTo>
                  <a:pt x="0" y="6147001"/>
                </a:lnTo>
                <a:lnTo>
                  <a:pt x="15508488" y="6147001"/>
                </a:lnTo>
                <a:lnTo>
                  <a:pt x="1550848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484479" y="-1675135"/>
            <a:ext cx="4754496" cy="4114800"/>
          </a:xfrm>
          <a:custGeom>
            <a:avLst/>
            <a:gdLst/>
            <a:ahLst/>
            <a:cxnLst/>
            <a:rect l="l" t="t" r="r" b="b"/>
            <a:pathLst>
              <a:path w="4754496" h="4114800">
                <a:moveTo>
                  <a:pt x="0" y="0"/>
                </a:moveTo>
                <a:lnTo>
                  <a:pt x="4754495" y="0"/>
                </a:lnTo>
                <a:lnTo>
                  <a:pt x="4754495" y="4114800"/>
                </a:lnTo>
                <a:lnTo>
                  <a:pt x="0" y="4114800"/>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6" name="Freeform 6"/>
          <p:cNvSpPr/>
          <p:nvPr/>
        </p:nvSpPr>
        <p:spPr>
          <a:xfrm>
            <a:off x="-1719615" y="8652319"/>
            <a:ext cx="4754496" cy="4114800"/>
          </a:xfrm>
          <a:custGeom>
            <a:avLst/>
            <a:gdLst/>
            <a:ahLst/>
            <a:cxnLst/>
            <a:rect l="l" t="t" r="r" b="b"/>
            <a:pathLst>
              <a:path w="4754496" h="4114800">
                <a:moveTo>
                  <a:pt x="0" y="0"/>
                </a:moveTo>
                <a:lnTo>
                  <a:pt x="4754496" y="0"/>
                </a:lnTo>
                <a:lnTo>
                  <a:pt x="4754496" y="4114800"/>
                </a:lnTo>
                <a:lnTo>
                  <a:pt x="0" y="4114800"/>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7" name="Freeform 7"/>
          <p:cNvSpPr/>
          <p:nvPr/>
        </p:nvSpPr>
        <p:spPr>
          <a:xfrm rot="6383713">
            <a:off x="723181" y="600581"/>
            <a:ext cx="873713" cy="856239"/>
          </a:xfrm>
          <a:custGeom>
            <a:avLst/>
            <a:gdLst/>
            <a:ahLst/>
            <a:cxnLst/>
            <a:rect l="l" t="t" r="r" b="b"/>
            <a:pathLst>
              <a:path w="873713" h="856239">
                <a:moveTo>
                  <a:pt x="0" y="0"/>
                </a:moveTo>
                <a:lnTo>
                  <a:pt x="873713" y="0"/>
                </a:lnTo>
                <a:lnTo>
                  <a:pt x="873713" y="856238"/>
                </a:lnTo>
                <a:lnTo>
                  <a:pt x="0" y="8562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694056" y="2419466"/>
            <a:ext cx="14918448" cy="7042371"/>
            <a:chOff x="0" y="0"/>
            <a:chExt cx="3929138" cy="1854781"/>
          </a:xfrm>
        </p:grpSpPr>
        <p:sp>
          <p:nvSpPr>
            <p:cNvPr id="9" name="Freeform 9"/>
            <p:cNvSpPr/>
            <p:nvPr/>
          </p:nvSpPr>
          <p:spPr>
            <a:xfrm>
              <a:off x="0" y="0"/>
              <a:ext cx="3929138" cy="1854781"/>
            </a:xfrm>
            <a:custGeom>
              <a:avLst/>
              <a:gdLst/>
              <a:ahLst/>
              <a:cxnLst/>
              <a:rect l="l" t="t" r="r" b="b"/>
              <a:pathLst>
                <a:path w="3929138" h="1854781">
                  <a:moveTo>
                    <a:pt x="16606" y="0"/>
                  </a:moveTo>
                  <a:lnTo>
                    <a:pt x="3912532" y="0"/>
                  </a:lnTo>
                  <a:cubicBezTo>
                    <a:pt x="3916936" y="0"/>
                    <a:pt x="3921160" y="1750"/>
                    <a:pt x="3924274" y="4864"/>
                  </a:cubicBezTo>
                  <a:cubicBezTo>
                    <a:pt x="3927389" y="7978"/>
                    <a:pt x="3929138" y="12202"/>
                    <a:pt x="3929138" y="16606"/>
                  </a:cubicBezTo>
                  <a:lnTo>
                    <a:pt x="3929138" y="1838174"/>
                  </a:lnTo>
                  <a:cubicBezTo>
                    <a:pt x="3929138" y="1842579"/>
                    <a:pt x="3927389" y="1846803"/>
                    <a:pt x="3924274" y="1849917"/>
                  </a:cubicBezTo>
                  <a:cubicBezTo>
                    <a:pt x="3921160" y="1853031"/>
                    <a:pt x="3916936" y="1854781"/>
                    <a:pt x="3912532" y="1854781"/>
                  </a:cubicBezTo>
                  <a:lnTo>
                    <a:pt x="16606" y="1854781"/>
                  </a:lnTo>
                  <a:cubicBezTo>
                    <a:pt x="12202" y="1854781"/>
                    <a:pt x="7978" y="1853031"/>
                    <a:pt x="4864" y="1849917"/>
                  </a:cubicBezTo>
                  <a:cubicBezTo>
                    <a:pt x="1750" y="1846803"/>
                    <a:pt x="0" y="1842579"/>
                    <a:pt x="0" y="1838174"/>
                  </a:cubicBezTo>
                  <a:lnTo>
                    <a:pt x="0" y="16606"/>
                  </a:lnTo>
                  <a:cubicBezTo>
                    <a:pt x="0" y="12202"/>
                    <a:pt x="1750" y="7978"/>
                    <a:pt x="4864" y="4864"/>
                  </a:cubicBezTo>
                  <a:cubicBezTo>
                    <a:pt x="7978" y="1750"/>
                    <a:pt x="12202" y="0"/>
                    <a:pt x="16606" y="0"/>
                  </a:cubicBezTo>
                  <a:close/>
                </a:path>
              </a:pathLst>
            </a:custGeom>
            <a:solidFill>
              <a:srgbClr val="FFFFFF"/>
            </a:solidFill>
            <a:ln w="57150" cap="rnd">
              <a:solidFill>
                <a:srgbClr val="043241"/>
              </a:solidFill>
              <a:prstDash val="solid"/>
              <a:round/>
            </a:ln>
          </p:spPr>
        </p:sp>
        <p:sp>
          <p:nvSpPr>
            <p:cNvPr id="10" name="TextBox 10"/>
            <p:cNvSpPr txBox="1"/>
            <p:nvPr/>
          </p:nvSpPr>
          <p:spPr>
            <a:xfrm>
              <a:off x="0" y="-38100"/>
              <a:ext cx="3929138" cy="189288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28700" y="1521761"/>
            <a:ext cx="7830224" cy="1564339"/>
            <a:chOff x="0" y="0"/>
            <a:chExt cx="2661112" cy="531643"/>
          </a:xfrm>
        </p:grpSpPr>
        <p:sp>
          <p:nvSpPr>
            <p:cNvPr id="12" name="Freeform 12"/>
            <p:cNvSpPr/>
            <p:nvPr/>
          </p:nvSpPr>
          <p:spPr>
            <a:xfrm>
              <a:off x="0" y="0"/>
              <a:ext cx="2661112" cy="531643"/>
            </a:xfrm>
            <a:custGeom>
              <a:avLst/>
              <a:gdLst/>
              <a:ahLst/>
              <a:cxnLst/>
              <a:rect l="l" t="t" r="r" b="b"/>
              <a:pathLst>
                <a:path w="2661112" h="531643">
                  <a:moveTo>
                    <a:pt x="31639" y="0"/>
                  </a:moveTo>
                  <a:lnTo>
                    <a:pt x="2629473" y="0"/>
                  </a:lnTo>
                  <a:cubicBezTo>
                    <a:pt x="2637865" y="0"/>
                    <a:pt x="2645912" y="3333"/>
                    <a:pt x="2651845" y="9267"/>
                  </a:cubicBezTo>
                  <a:cubicBezTo>
                    <a:pt x="2657779" y="15200"/>
                    <a:pt x="2661112" y="23248"/>
                    <a:pt x="2661112" y="31639"/>
                  </a:cubicBezTo>
                  <a:lnTo>
                    <a:pt x="2661112" y="500004"/>
                  </a:lnTo>
                  <a:cubicBezTo>
                    <a:pt x="2661112" y="508395"/>
                    <a:pt x="2657779" y="516442"/>
                    <a:pt x="2651845" y="522376"/>
                  </a:cubicBezTo>
                  <a:cubicBezTo>
                    <a:pt x="2645912" y="528309"/>
                    <a:pt x="2637865" y="531643"/>
                    <a:pt x="2629473" y="531643"/>
                  </a:cubicBezTo>
                  <a:lnTo>
                    <a:pt x="31639" y="531643"/>
                  </a:lnTo>
                  <a:cubicBezTo>
                    <a:pt x="23248" y="531643"/>
                    <a:pt x="15200" y="528309"/>
                    <a:pt x="9267" y="522376"/>
                  </a:cubicBezTo>
                  <a:cubicBezTo>
                    <a:pt x="3333" y="516442"/>
                    <a:pt x="0" y="508395"/>
                    <a:pt x="0" y="500004"/>
                  </a:cubicBezTo>
                  <a:lnTo>
                    <a:pt x="0" y="31639"/>
                  </a:lnTo>
                  <a:cubicBezTo>
                    <a:pt x="0" y="23248"/>
                    <a:pt x="3333" y="15200"/>
                    <a:pt x="9267" y="9267"/>
                  </a:cubicBezTo>
                  <a:cubicBezTo>
                    <a:pt x="15200" y="3333"/>
                    <a:pt x="23248" y="0"/>
                    <a:pt x="31639" y="0"/>
                  </a:cubicBezTo>
                  <a:close/>
                </a:path>
              </a:pathLst>
            </a:custGeom>
            <a:solidFill>
              <a:srgbClr val="FAFAFA"/>
            </a:solidFill>
            <a:ln w="66675" cap="rnd">
              <a:solidFill>
                <a:srgbClr val="043241"/>
              </a:solidFill>
              <a:prstDash val="solid"/>
              <a:round/>
            </a:ln>
          </p:spPr>
        </p:sp>
        <p:sp>
          <p:nvSpPr>
            <p:cNvPr id="13" name="TextBox 13"/>
            <p:cNvSpPr txBox="1"/>
            <p:nvPr/>
          </p:nvSpPr>
          <p:spPr>
            <a:xfrm>
              <a:off x="0" y="-38100"/>
              <a:ext cx="2661112" cy="569743"/>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082579" y="7747602"/>
            <a:ext cx="1926974" cy="2171795"/>
          </a:xfrm>
          <a:custGeom>
            <a:avLst/>
            <a:gdLst/>
            <a:ahLst/>
            <a:cxnLst/>
            <a:rect l="l" t="t" r="r" b="b"/>
            <a:pathLst>
              <a:path w="1926974" h="2171795">
                <a:moveTo>
                  <a:pt x="0" y="0"/>
                </a:moveTo>
                <a:lnTo>
                  <a:pt x="1926974" y="0"/>
                </a:lnTo>
                <a:lnTo>
                  <a:pt x="1926974" y="2171795"/>
                </a:lnTo>
                <a:lnTo>
                  <a:pt x="0" y="21717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3620358" y="3574586"/>
            <a:ext cx="10477134" cy="5077734"/>
          </a:xfrm>
          <a:custGeom>
            <a:avLst/>
            <a:gdLst/>
            <a:ahLst/>
            <a:cxnLst/>
            <a:rect l="l" t="t" r="r" b="b"/>
            <a:pathLst>
              <a:path w="10477134" h="5077734">
                <a:moveTo>
                  <a:pt x="0" y="0"/>
                </a:moveTo>
                <a:lnTo>
                  <a:pt x="10477133" y="0"/>
                </a:lnTo>
                <a:lnTo>
                  <a:pt x="10477133" y="5077733"/>
                </a:lnTo>
                <a:lnTo>
                  <a:pt x="0" y="5077733"/>
                </a:lnTo>
                <a:lnTo>
                  <a:pt x="0" y="0"/>
                </a:lnTo>
                <a:close/>
              </a:path>
            </a:pathLst>
          </a:custGeom>
          <a:blipFill>
            <a:blip r:embed="rId11"/>
            <a:stretch>
              <a:fillRect l="-10653" t="-15865" r="-38835" b="-11755"/>
            </a:stretch>
          </a:blipFill>
        </p:spPr>
      </p:sp>
      <p:sp>
        <p:nvSpPr>
          <p:cNvPr id="16" name="Freeform 16"/>
          <p:cNvSpPr/>
          <p:nvPr/>
        </p:nvSpPr>
        <p:spPr>
          <a:xfrm>
            <a:off x="7938697" y="4498354"/>
            <a:ext cx="7694216" cy="1836994"/>
          </a:xfrm>
          <a:custGeom>
            <a:avLst/>
            <a:gdLst/>
            <a:ahLst/>
            <a:cxnLst/>
            <a:rect l="l" t="t" r="r" b="b"/>
            <a:pathLst>
              <a:path w="7694216" h="1836994">
                <a:moveTo>
                  <a:pt x="0" y="0"/>
                </a:moveTo>
                <a:lnTo>
                  <a:pt x="7694216" y="0"/>
                </a:lnTo>
                <a:lnTo>
                  <a:pt x="7694216" y="1836994"/>
                </a:lnTo>
                <a:lnTo>
                  <a:pt x="0" y="1836994"/>
                </a:lnTo>
                <a:lnTo>
                  <a:pt x="0" y="0"/>
                </a:lnTo>
                <a:close/>
              </a:path>
            </a:pathLst>
          </a:custGeom>
          <a:blipFill>
            <a:blip r:embed="rId12"/>
            <a:stretch>
              <a:fillRect/>
            </a:stretch>
          </a:blipFill>
        </p:spPr>
      </p:sp>
      <p:sp>
        <p:nvSpPr>
          <p:cNvPr id="17" name="TextBox 17"/>
          <p:cNvSpPr txBox="1"/>
          <p:nvPr/>
        </p:nvSpPr>
        <p:spPr>
          <a:xfrm>
            <a:off x="883670" y="2027591"/>
            <a:ext cx="8120284" cy="635681"/>
          </a:xfrm>
          <a:prstGeom prst="rect">
            <a:avLst/>
          </a:prstGeom>
        </p:spPr>
        <p:txBody>
          <a:bodyPr lIns="0" tIns="0" rIns="0" bIns="0" rtlCol="0" anchor="t">
            <a:spAutoFit/>
          </a:bodyPr>
          <a:lstStyle/>
          <a:p>
            <a:pPr marL="0" lvl="0" indent="0" algn="ctr">
              <a:lnSpc>
                <a:spcPts val="4858"/>
              </a:lnSpc>
              <a:spcBef>
                <a:spcPct val="0"/>
              </a:spcBef>
            </a:pPr>
            <a:r>
              <a:rPr lang="en-US" sz="4907" spc="279">
                <a:solidFill>
                  <a:srgbClr val="073443"/>
                </a:solidFill>
                <a:latin typeface="Open Sans Extra Bold"/>
                <a:ea typeface="Open Sans Extra Bold"/>
                <a:cs typeface="Open Sans Extra Bold"/>
                <a:sym typeface="Open Sans Extra Bold"/>
              </a:rPr>
              <a:t>MỘT SỐ CÔNG THỨC</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17326">
            <a:off x="5937895" y="-3102170"/>
            <a:ext cx="15508489" cy="6147001"/>
          </a:xfrm>
          <a:custGeom>
            <a:avLst/>
            <a:gdLst/>
            <a:ahLst/>
            <a:cxnLst/>
            <a:rect l="l" t="t" r="r" b="b"/>
            <a:pathLst>
              <a:path w="15508489" h="6147001">
                <a:moveTo>
                  <a:pt x="0" y="0"/>
                </a:moveTo>
                <a:lnTo>
                  <a:pt x="15508489" y="0"/>
                </a:lnTo>
                <a:lnTo>
                  <a:pt x="15508489" y="6147001"/>
                </a:lnTo>
                <a:lnTo>
                  <a:pt x="0" y="61470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58555" flipH="1">
            <a:off x="-1974487" y="7097616"/>
            <a:ext cx="15508489" cy="6147001"/>
          </a:xfrm>
          <a:custGeom>
            <a:avLst/>
            <a:gdLst/>
            <a:ahLst/>
            <a:cxnLst/>
            <a:rect l="l" t="t" r="r" b="b"/>
            <a:pathLst>
              <a:path w="15508489" h="6147001">
                <a:moveTo>
                  <a:pt x="15508488" y="0"/>
                </a:moveTo>
                <a:lnTo>
                  <a:pt x="0" y="0"/>
                </a:lnTo>
                <a:lnTo>
                  <a:pt x="0" y="6147001"/>
                </a:lnTo>
                <a:lnTo>
                  <a:pt x="15508488" y="6147001"/>
                </a:lnTo>
                <a:lnTo>
                  <a:pt x="1550848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484479" y="-1675135"/>
            <a:ext cx="4754496" cy="4114800"/>
          </a:xfrm>
          <a:custGeom>
            <a:avLst/>
            <a:gdLst/>
            <a:ahLst/>
            <a:cxnLst/>
            <a:rect l="l" t="t" r="r" b="b"/>
            <a:pathLst>
              <a:path w="4754496" h="4114800">
                <a:moveTo>
                  <a:pt x="0" y="0"/>
                </a:moveTo>
                <a:lnTo>
                  <a:pt x="4754495" y="0"/>
                </a:lnTo>
                <a:lnTo>
                  <a:pt x="4754495" y="4114800"/>
                </a:lnTo>
                <a:lnTo>
                  <a:pt x="0" y="4114800"/>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6" name="Freeform 6"/>
          <p:cNvSpPr/>
          <p:nvPr/>
        </p:nvSpPr>
        <p:spPr>
          <a:xfrm>
            <a:off x="-1719615" y="8652319"/>
            <a:ext cx="4754496" cy="4114800"/>
          </a:xfrm>
          <a:custGeom>
            <a:avLst/>
            <a:gdLst/>
            <a:ahLst/>
            <a:cxnLst/>
            <a:rect l="l" t="t" r="r" b="b"/>
            <a:pathLst>
              <a:path w="4754496" h="4114800">
                <a:moveTo>
                  <a:pt x="0" y="0"/>
                </a:moveTo>
                <a:lnTo>
                  <a:pt x="4754496" y="0"/>
                </a:lnTo>
                <a:lnTo>
                  <a:pt x="4754496" y="4114800"/>
                </a:lnTo>
                <a:lnTo>
                  <a:pt x="0" y="4114800"/>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7" name="Freeform 7"/>
          <p:cNvSpPr/>
          <p:nvPr/>
        </p:nvSpPr>
        <p:spPr>
          <a:xfrm rot="6383713">
            <a:off x="723181" y="600581"/>
            <a:ext cx="873713" cy="856239"/>
          </a:xfrm>
          <a:custGeom>
            <a:avLst/>
            <a:gdLst/>
            <a:ahLst/>
            <a:cxnLst/>
            <a:rect l="l" t="t" r="r" b="b"/>
            <a:pathLst>
              <a:path w="873713" h="856239">
                <a:moveTo>
                  <a:pt x="0" y="0"/>
                </a:moveTo>
                <a:lnTo>
                  <a:pt x="873713" y="0"/>
                </a:lnTo>
                <a:lnTo>
                  <a:pt x="873713" y="856238"/>
                </a:lnTo>
                <a:lnTo>
                  <a:pt x="0" y="8562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1694056" y="2419466"/>
            <a:ext cx="14918448" cy="7042371"/>
            <a:chOff x="0" y="0"/>
            <a:chExt cx="3929138" cy="1854781"/>
          </a:xfrm>
        </p:grpSpPr>
        <p:sp>
          <p:nvSpPr>
            <p:cNvPr id="9" name="Freeform 9"/>
            <p:cNvSpPr/>
            <p:nvPr/>
          </p:nvSpPr>
          <p:spPr>
            <a:xfrm>
              <a:off x="0" y="0"/>
              <a:ext cx="3929138" cy="1854781"/>
            </a:xfrm>
            <a:custGeom>
              <a:avLst/>
              <a:gdLst/>
              <a:ahLst/>
              <a:cxnLst/>
              <a:rect l="l" t="t" r="r" b="b"/>
              <a:pathLst>
                <a:path w="3929138" h="1854781">
                  <a:moveTo>
                    <a:pt x="16606" y="0"/>
                  </a:moveTo>
                  <a:lnTo>
                    <a:pt x="3912532" y="0"/>
                  </a:lnTo>
                  <a:cubicBezTo>
                    <a:pt x="3916936" y="0"/>
                    <a:pt x="3921160" y="1750"/>
                    <a:pt x="3924274" y="4864"/>
                  </a:cubicBezTo>
                  <a:cubicBezTo>
                    <a:pt x="3927389" y="7978"/>
                    <a:pt x="3929138" y="12202"/>
                    <a:pt x="3929138" y="16606"/>
                  </a:cubicBezTo>
                  <a:lnTo>
                    <a:pt x="3929138" y="1838174"/>
                  </a:lnTo>
                  <a:cubicBezTo>
                    <a:pt x="3929138" y="1842579"/>
                    <a:pt x="3927389" y="1846803"/>
                    <a:pt x="3924274" y="1849917"/>
                  </a:cubicBezTo>
                  <a:cubicBezTo>
                    <a:pt x="3921160" y="1853031"/>
                    <a:pt x="3916936" y="1854781"/>
                    <a:pt x="3912532" y="1854781"/>
                  </a:cubicBezTo>
                  <a:lnTo>
                    <a:pt x="16606" y="1854781"/>
                  </a:lnTo>
                  <a:cubicBezTo>
                    <a:pt x="12202" y="1854781"/>
                    <a:pt x="7978" y="1853031"/>
                    <a:pt x="4864" y="1849917"/>
                  </a:cubicBezTo>
                  <a:cubicBezTo>
                    <a:pt x="1750" y="1846803"/>
                    <a:pt x="0" y="1842579"/>
                    <a:pt x="0" y="1838174"/>
                  </a:cubicBezTo>
                  <a:lnTo>
                    <a:pt x="0" y="16606"/>
                  </a:lnTo>
                  <a:cubicBezTo>
                    <a:pt x="0" y="12202"/>
                    <a:pt x="1750" y="7978"/>
                    <a:pt x="4864" y="4864"/>
                  </a:cubicBezTo>
                  <a:cubicBezTo>
                    <a:pt x="7978" y="1750"/>
                    <a:pt x="12202" y="0"/>
                    <a:pt x="16606" y="0"/>
                  </a:cubicBezTo>
                  <a:close/>
                </a:path>
              </a:pathLst>
            </a:custGeom>
            <a:solidFill>
              <a:srgbClr val="FFFFFF"/>
            </a:solidFill>
            <a:ln w="57150" cap="rnd">
              <a:solidFill>
                <a:srgbClr val="043241"/>
              </a:solidFill>
              <a:prstDash val="solid"/>
              <a:round/>
            </a:ln>
          </p:spPr>
        </p:sp>
        <p:sp>
          <p:nvSpPr>
            <p:cNvPr id="10" name="TextBox 10"/>
            <p:cNvSpPr txBox="1"/>
            <p:nvPr/>
          </p:nvSpPr>
          <p:spPr>
            <a:xfrm>
              <a:off x="0" y="-38100"/>
              <a:ext cx="3929138" cy="189288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28700" y="1521761"/>
            <a:ext cx="7830224" cy="1564339"/>
            <a:chOff x="0" y="0"/>
            <a:chExt cx="2661112" cy="531643"/>
          </a:xfrm>
        </p:grpSpPr>
        <p:sp>
          <p:nvSpPr>
            <p:cNvPr id="12" name="Freeform 12"/>
            <p:cNvSpPr/>
            <p:nvPr/>
          </p:nvSpPr>
          <p:spPr>
            <a:xfrm>
              <a:off x="0" y="0"/>
              <a:ext cx="2661112" cy="531643"/>
            </a:xfrm>
            <a:custGeom>
              <a:avLst/>
              <a:gdLst/>
              <a:ahLst/>
              <a:cxnLst/>
              <a:rect l="l" t="t" r="r" b="b"/>
              <a:pathLst>
                <a:path w="2661112" h="531643">
                  <a:moveTo>
                    <a:pt x="31639" y="0"/>
                  </a:moveTo>
                  <a:lnTo>
                    <a:pt x="2629473" y="0"/>
                  </a:lnTo>
                  <a:cubicBezTo>
                    <a:pt x="2637865" y="0"/>
                    <a:pt x="2645912" y="3333"/>
                    <a:pt x="2651845" y="9267"/>
                  </a:cubicBezTo>
                  <a:cubicBezTo>
                    <a:pt x="2657779" y="15200"/>
                    <a:pt x="2661112" y="23248"/>
                    <a:pt x="2661112" y="31639"/>
                  </a:cubicBezTo>
                  <a:lnTo>
                    <a:pt x="2661112" y="500004"/>
                  </a:lnTo>
                  <a:cubicBezTo>
                    <a:pt x="2661112" y="508395"/>
                    <a:pt x="2657779" y="516442"/>
                    <a:pt x="2651845" y="522376"/>
                  </a:cubicBezTo>
                  <a:cubicBezTo>
                    <a:pt x="2645912" y="528309"/>
                    <a:pt x="2637865" y="531643"/>
                    <a:pt x="2629473" y="531643"/>
                  </a:cubicBezTo>
                  <a:lnTo>
                    <a:pt x="31639" y="531643"/>
                  </a:lnTo>
                  <a:cubicBezTo>
                    <a:pt x="23248" y="531643"/>
                    <a:pt x="15200" y="528309"/>
                    <a:pt x="9267" y="522376"/>
                  </a:cubicBezTo>
                  <a:cubicBezTo>
                    <a:pt x="3333" y="516442"/>
                    <a:pt x="0" y="508395"/>
                    <a:pt x="0" y="500004"/>
                  </a:cubicBezTo>
                  <a:lnTo>
                    <a:pt x="0" y="31639"/>
                  </a:lnTo>
                  <a:cubicBezTo>
                    <a:pt x="0" y="23248"/>
                    <a:pt x="3333" y="15200"/>
                    <a:pt x="9267" y="9267"/>
                  </a:cubicBezTo>
                  <a:cubicBezTo>
                    <a:pt x="15200" y="3333"/>
                    <a:pt x="23248" y="0"/>
                    <a:pt x="31639" y="0"/>
                  </a:cubicBezTo>
                  <a:close/>
                </a:path>
              </a:pathLst>
            </a:custGeom>
            <a:solidFill>
              <a:srgbClr val="FAFAFA"/>
            </a:solidFill>
            <a:ln w="66675" cap="rnd">
              <a:solidFill>
                <a:srgbClr val="043241"/>
              </a:solidFill>
              <a:prstDash val="solid"/>
              <a:round/>
            </a:ln>
          </p:spPr>
        </p:sp>
        <p:sp>
          <p:nvSpPr>
            <p:cNvPr id="13" name="TextBox 13"/>
            <p:cNvSpPr txBox="1"/>
            <p:nvPr/>
          </p:nvSpPr>
          <p:spPr>
            <a:xfrm>
              <a:off x="0" y="-38100"/>
              <a:ext cx="2661112" cy="569743"/>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2811837" y="3463165"/>
            <a:ext cx="12664326" cy="5208204"/>
          </a:xfrm>
          <a:custGeom>
            <a:avLst/>
            <a:gdLst/>
            <a:ahLst/>
            <a:cxnLst/>
            <a:rect l="l" t="t" r="r" b="b"/>
            <a:pathLst>
              <a:path w="12664326" h="5208204">
                <a:moveTo>
                  <a:pt x="0" y="0"/>
                </a:moveTo>
                <a:lnTo>
                  <a:pt x="12664326" y="0"/>
                </a:lnTo>
                <a:lnTo>
                  <a:pt x="12664326" y="5208204"/>
                </a:lnTo>
                <a:lnTo>
                  <a:pt x="0" y="5208204"/>
                </a:lnTo>
                <a:lnTo>
                  <a:pt x="0" y="0"/>
                </a:lnTo>
                <a:close/>
              </a:path>
            </a:pathLst>
          </a:custGeom>
          <a:blipFill>
            <a:blip r:embed="rId9"/>
            <a:stretch>
              <a:fillRect/>
            </a:stretch>
          </a:blipFill>
        </p:spPr>
      </p:sp>
      <p:sp>
        <p:nvSpPr>
          <p:cNvPr id="15" name="Freeform 15"/>
          <p:cNvSpPr/>
          <p:nvPr/>
        </p:nvSpPr>
        <p:spPr>
          <a:xfrm>
            <a:off x="15082579" y="7747602"/>
            <a:ext cx="1926974" cy="2171795"/>
          </a:xfrm>
          <a:custGeom>
            <a:avLst/>
            <a:gdLst/>
            <a:ahLst/>
            <a:cxnLst/>
            <a:rect l="l" t="t" r="r" b="b"/>
            <a:pathLst>
              <a:path w="1926974" h="2171795">
                <a:moveTo>
                  <a:pt x="0" y="0"/>
                </a:moveTo>
                <a:lnTo>
                  <a:pt x="1926974" y="0"/>
                </a:lnTo>
                <a:lnTo>
                  <a:pt x="1926974" y="2171795"/>
                </a:lnTo>
                <a:lnTo>
                  <a:pt x="0" y="21717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8243671" y="4800711"/>
            <a:ext cx="6456657" cy="976569"/>
          </a:xfrm>
          <a:custGeom>
            <a:avLst/>
            <a:gdLst/>
            <a:ahLst/>
            <a:cxnLst/>
            <a:rect l="l" t="t" r="r" b="b"/>
            <a:pathLst>
              <a:path w="6456657" h="976569">
                <a:moveTo>
                  <a:pt x="0" y="0"/>
                </a:moveTo>
                <a:lnTo>
                  <a:pt x="6456657" y="0"/>
                </a:lnTo>
                <a:lnTo>
                  <a:pt x="6456657" y="976569"/>
                </a:lnTo>
                <a:lnTo>
                  <a:pt x="0" y="976569"/>
                </a:lnTo>
                <a:lnTo>
                  <a:pt x="0" y="0"/>
                </a:lnTo>
                <a:close/>
              </a:path>
            </a:pathLst>
          </a:custGeom>
          <a:blipFill>
            <a:blip r:embed="rId12"/>
            <a:stretch>
              <a:fillRect/>
            </a:stretch>
          </a:blipFill>
        </p:spPr>
      </p:sp>
      <p:sp>
        <p:nvSpPr>
          <p:cNvPr id="17" name="TextBox 17"/>
          <p:cNvSpPr txBox="1"/>
          <p:nvPr/>
        </p:nvSpPr>
        <p:spPr>
          <a:xfrm>
            <a:off x="883670" y="2027591"/>
            <a:ext cx="8120284" cy="635681"/>
          </a:xfrm>
          <a:prstGeom prst="rect">
            <a:avLst/>
          </a:prstGeom>
        </p:spPr>
        <p:txBody>
          <a:bodyPr lIns="0" tIns="0" rIns="0" bIns="0" rtlCol="0" anchor="t">
            <a:spAutoFit/>
          </a:bodyPr>
          <a:lstStyle/>
          <a:p>
            <a:pPr marL="0" lvl="0" indent="0" algn="ctr">
              <a:lnSpc>
                <a:spcPts val="4858"/>
              </a:lnSpc>
              <a:spcBef>
                <a:spcPct val="0"/>
              </a:spcBef>
            </a:pPr>
            <a:r>
              <a:rPr lang="en-US" sz="4907" spc="279">
                <a:solidFill>
                  <a:srgbClr val="073443"/>
                </a:solidFill>
                <a:latin typeface="Open Sans Extra Bold"/>
                <a:ea typeface="Open Sans Extra Bold"/>
                <a:cs typeface="Open Sans Extra Bold"/>
                <a:sym typeface="Open Sans Extra Bold"/>
              </a:rPr>
              <a:t>MỘT SỐ CÔNG THỨC</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749847">
            <a:off x="7602339" y="-1900627"/>
            <a:ext cx="13547703" cy="16128218"/>
          </a:xfrm>
          <a:custGeom>
            <a:avLst/>
            <a:gdLst/>
            <a:ahLst/>
            <a:cxnLst/>
            <a:rect l="l" t="t" r="r" b="b"/>
            <a:pathLst>
              <a:path w="13547703" h="16128218">
                <a:moveTo>
                  <a:pt x="0" y="0"/>
                </a:moveTo>
                <a:lnTo>
                  <a:pt x="13547703" y="0"/>
                </a:lnTo>
                <a:lnTo>
                  <a:pt x="13547703" y="16128218"/>
                </a:lnTo>
                <a:lnTo>
                  <a:pt x="0" y="16128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870432" y="3762622"/>
            <a:ext cx="10885013" cy="3343174"/>
            <a:chOff x="0" y="0"/>
            <a:chExt cx="2397465" cy="736347"/>
          </a:xfrm>
        </p:grpSpPr>
        <p:sp>
          <p:nvSpPr>
            <p:cNvPr id="5" name="Freeform 5"/>
            <p:cNvSpPr/>
            <p:nvPr/>
          </p:nvSpPr>
          <p:spPr>
            <a:xfrm>
              <a:off x="0" y="0"/>
              <a:ext cx="2397465" cy="736347"/>
            </a:xfrm>
            <a:custGeom>
              <a:avLst/>
              <a:gdLst/>
              <a:ahLst/>
              <a:cxnLst/>
              <a:rect l="l" t="t" r="r" b="b"/>
              <a:pathLst>
                <a:path w="2397465" h="736347">
                  <a:moveTo>
                    <a:pt x="22760" y="0"/>
                  </a:moveTo>
                  <a:lnTo>
                    <a:pt x="2374705" y="0"/>
                  </a:lnTo>
                  <a:cubicBezTo>
                    <a:pt x="2387275" y="0"/>
                    <a:pt x="2397465" y="10190"/>
                    <a:pt x="2397465" y="22760"/>
                  </a:cubicBezTo>
                  <a:lnTo>
                    <a:pt x="2397465" y="713587"/>
                  </a:lnTo>
                  <a:cubicBezTo>
                    <a:pt x="2397465" y="719623"/>
                    <a:pt x="2395067" y="725412"/>
                    <a:pt x="2390799" y="729681"/>
                  </a:cubicBezTo>
                  <a:cubicBezTo>
                    <a:pt x="2386531" y="733949"/>
                    <a:pt x="2380742" y="736347"/>
                    <a:pt x="2374705" y="736347"/>
                  </a:cubicBezTo>
                  <a:lnTo>
                    <a:pt x="22760" y="736347"/>
                  </a:lnTo>
                  <a:cubicBezTo>
                    <a:pt x="16724" y="736347"/>
                    <a:pt x="10935" y="733949"/>
                    <a:pt x="6666" y="729681"/>
                  </a:cubicBezTo>
                  <a:cubicBezTo>
                    <a:pt x="2398" y="725412"/>
                    <a:pt x="0" y="719623"/>
                    <a:pt x="0" y="713587"/>
                  </a:cubicBezTo>
                  <a:lnTo>
                    <a:pt x="0" y="22760"/>
                  </a:lnTo>
                  <a:cubicBezTo>
                    <a:pt x="0" y="16724"/>
                    <a:pt x="2398" y="10935"/>
                    <a:pt x="6666" y="6666"/>
                  </a:cubicBezTo>
                  <a:cubicBezTo>
                    <a:pt x="10935" y="2398"/>
                    <a:pt x="16724" y="0"/>
                    <a:pt x="22760" y="0"/>
                  </a:cubicBezTo>
                  <a:close/>
                </a:path>
              </a:pathLst>
            </a:custGeom>
            <a:solidFill>
              <a:srgbClr val="FAFAFA"/>
            </a:solidFill>
            <a:ln w="57150" cap="rnd">
              <a:solidFill>
                <a:srgbClr val="043241"/>
              </a:solidFill>
              <a:prstDash val="solid"/>
              <a:round/>
            </a:ln>
          </p:spPr>
        </p:sp>
        <p:sp>
          <p:nvSpPr>
            <p:cNvPr id="6" name="TextBox 6"/>
            <p:cNvSpPr txBox="1"/>
            <p:nvPr/>
          </p:nvSpPr>
          <p:spPr>
            <a:xfrm>
              <a:off x="0" y="-38100"/>
              <a:ext cx="2397465" cy="774447"/>
            </a:xfrm>
            <a:prstGeom prst="rect">
              <a:avLst/>
            </a:prstGeom>
          </p:spPr>
          <p:txBody>
            <a:bodyPr lIns="50800" tIns="50800" rIns="50800" bIns="50800" rtlCol="0" anchor="ctr"/>
            <a:lstStyle/>
            <a:p>
              <a:pPr algn="ctr">
                <a:lnSpc>
                  <a:spcPts val="2659"/>
                </a:lnSpc>
              </a:pPr>
              <a:endParaRPr/>
            </a:p>
            <a:p>
              <a:pPr marL="0" lvl="0" indent="0" algn="ctr">
                <a:lnSpc>
                  <a:spcPts val="2659"/>
                </a:lnSpc>
                <a:spcBef>
                  <a:spcPct val="0"/>
                </a:spcBef>
              </a:pPr>
              <a:endParaRPr/>
            </a:p>
          </p:txBody>
        </p:sp>
      </p:grpSp>
      <p:grpSp>
        <p:nvGrpSpPr>
          <p:cNvPr id="7" name="Group 7"/>
          <p:cNvGrpSpPr/>
          <p:nvPr/>
        </p:nvGrpSpPr>
        <p:grpSpPr>
          <a:xfrm>
            <a:off x="1367501" y="2632918"/>
            <a:ext cx="9890873" cy="2259410"/>
            <a:chOff x="0" y="0"/>
            <a:chExt cx="2811081" cy="642146"/>
          </a:xfrm>
        </p:grpSpPr>
        <p:sp>
          <p:nvSpPr>
            <p:cNvPr id="8" name="Freeform 8"/>
            <p:cNvSpPr/>
            <p:nvPr/>
          </p:nvSpPr>
          <p:spPr>
            <a:xfrm>
              <a:off x="0" y="0"/>
              <a:ext cx="2811081" cy="642146"/>
            </a:xfrm>
            <a:custGeom>
              <a:avLst/>
              <a:gdLst/>
              <a:ahLst/>
              <a:cxnLst/>
              <a:rect l="l" t="t" r="r" b="b"/>
              <a:pathLst>
                <a:path w="2811081" h="642146">
                  <a:moveTo>
                    <a:pt x="25047" y="0"/>
                  </a:moveTo>
                  <a:lnTo>
                    <a:pt x="2786033" y="0"/>
                  </a:lnTo>
                  <a:cubicBezTo>
                    <a:pt x="2792676" y="0"/>
                    <a:pt x="2799047" y="2639"/>
                    <a:pt x="2803745" y="7336"/>
                  </a:cubicBezTo>
                  <a:cubicBezTo>
                    <a:pt x="2808442" y="12034"/>
                    <a:pt x="2811081" y="18404"/>
                    <a:pt x="2811081" y="25047"/>
                  </a:cubicBezTo>
                  <a:lnTo>
                    <a:pt x="2811081" y="617098"/>
                  </a:lnTo>
                  <a:cubicBezTo>
                    <a:pt x="2811081" y="623741"/>
                    <a:pt x="2808442" y="630112"/>
                    <a:pt x="2803745" y="634810"/>
                  </a:cubicBezTo>
                  <a:cubicBezTo>
                    <a:pt x="2799047" y="639507"/>
                    <a:pt x="2792676" y="642146"/>
                    <a:pt x="2786033" y="642146"/>
                  </a:cubicBezTo>
                  <a:lnTo>
                    <a:pt x="25047" y="642146"/>
                  </a:lnTo>
                  <a:cubicBezTo>
                    <a:pt x="18404" y="642146"/>
                    <a:pt x="12034" y="639507"/>
                    <a:pt x="7336" y="634810"/>
                  </a:cubicBezTo>
                  <a:cubicBezTo>
                    <a:pt x="2639" y="630112"/>
                    <a:pt x="0" y="623741"/>
                    <a:pt x="0" y="617098"/>
                  </a:cubicBezTo>
                  <a:lnTo>
                    <a:pt x="0" y="25047"/>
                  </a:lnTo>
                  <a:cubicBezTo>
                    <a:pt x="0" y="18404"/>
                    <a:pt x="2639" y="12034"/>
                    <a:pt x="7336" y="7336"/>
                  </a:cubicBezTo>
                  <a:cubicBezTo>
                    <a:pt x="12034" y="2639"/>
                    <a:pt x="18404" y="0"/>
                    <a:pt x="25047" y="0"/>
                  </a:cubicBezTo>
                  <a:close/>
                </a:path>
              </a:pathLst>
            </a:custGeom>
            <a:solidFill>
              <a:srgbClr val="FAFAFA"/>
            </a:solidFill>
            <a:ln w="66675" cap="rnd">
              <a:solidFill>
                <a:srgbClr val="043241"/>
              </a:solidFill>
              <a:prstDash val="solid"/>
              <a:round/>
            </a:ln>
          </p:spPr>
        </p:sp>
        <p:sp>
          <p:nvSpPr>
            <p:cNvPr id="9" name="TextBox 9"/>
            <p:cNvSpPr txBox="1"/>
            <p:nvPr/>
          </p:nvSpPr>
          <p:spPr>
            <a:xfrm>
              <a:off x="0" y="-38100"/>
              <a:ext cx="2811081" cy="680246"/>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5738794" y="-1192561"/>
            <a:ext cx="3727581" cy="3024000"/>
          </a:xfrm>
          <a:custGeom>
            <a:avLst/>
            <a:gdLst/>
            <a:ahLst/>
            <a:cxnLst/>
            <a:rect l="l" t="t" r="r" b="b"/>
            <a:pathLst>
              <a:path w="3727581" h="3024000">
                <a:moveTo>
                  <a:pt x="0" y="0"/>
                </a:moveTo>
                <a:lnTo>
                  <a:pt x="3727581" y="0"/>
                </a:lnTo>
                <a:lnTo>
                  <a:pt x="3727581" y="3024000"/>
                </a:lnTo>
                <a:lnTo>
                  <a:pt x="0" y="3024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2000190" y="4277282"/>
            <a:ext cx="4752001" cy="4700161"/>
          </a:xfrm>
          <a:custGeom>
            <a:avLst/>
            <a:gdLst/>
            <a:ahLst/>
            <a:cxnLst/>
            <a:rect l="l" t="t" r="r" b="b"/>
            <a:pathLst>
              <a:path w="4752001" h="4700161">
                <a:moveTo>
                  <a:pt x="0" y="0"/>
                </a:moveTo>
                <a:lnTo>
                  <a:pt x="4752001" y="0"/>
                </a:lnTo>
                <a:lnTo>
                  <a:pt x="4752001" y="4700161"/>
                </a:lnTo>
                <a:lnTo>
                  <a:pt x="0" y="47001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6383713">
            <a:off x="991246" y="5375983"/>
            <a:ext cx="1086403" cy="1064675"/>
          </a:xfrm>
          <a:custGeom>
            <a:avLst/>
            <a:gdLst/>
            <a:ahLst/>
            <a:cxnLst/>
            <a:rect l="l" t="t" r="r" b="b"/>
            <a:pathLst>
              <a:path w="1086403" h="1064675">
                <a:moveTo>
                  <a:pt x="0" y="0"/>
                </a:moveTo>
                <a:lnTo>
                  <a:pt x="1086403" y="0"/>
                </a:lnTo>
                <a:lnTo>
                  <a:pt x="1086403" y="1064675"/>
                </a:lnTo>
                <a:lnTo>
                  <a:pt x="0" y="10646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6383713">
            <a:off x="10051157" y="6450373"/>
            <a:ext cx="1086403" cy="1064675"/>
          </a:xfrm>
          <a:custGeom>
            <a:avLst/>
            <a:gdLst/>
            <a:ahLst/>
            <a:cxnLst/>
            <a:rect l="l" t="t" r="r" b="b"/>
            <a:pathLst>
              <a:path w="1086403" h="1064675">
                <a:moveTo>
                  <a:pt x="0" y="0"/>
                </a:moveTo>
                <a:lnTo>
                  <a:pt x="1086403" y="0"/>
                </a:lnTo>
                <a:lnTo>
                  <a:pt x="1086403" y="1064675"/>
                </a:lnTo>
                <a:lnTo>
                  <a:pt x="0" y="10646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386419" y="8042074"/>
            <a:ext cx="4513700" cy="3455033"/>
          </a:xfrm>
          <a:custGeom>
            <a:avLst/>
            <a:gdLst/>
            <a:ahLst/>
            <a:cxnLst/>
            <a:rect l="l" t="t" r="r" b="b"/>
            <a:pathLst>
              <a:path w="4513700" h="3455033">
                <a:moveTo>
                  <a:pt x="0" y="0"/>
                </a:moveTo>
                <a:lnTo>
                  <a:pt x="4513701" y="0"/>
                </a:lnTo>
                <a:lnTo>
                  <a:pt x="4513701" y="3455033"/>
                </a:lnTo>
                <a:lnTo>
                  <a:pt x="0" y="34550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1822232" y="3127038"/>
            <a:ext cx="8908474" cy="1546689"/>
          </a:xfrm>
          <a:prstGeom prst="rect">
            <a:avLst/>
          </a:prstGeom>
        </p:spPr>
        <p:txBody>
          <a:bodyPr lIns="0" tIns="0" rIns="0" bIns="0" rtlCol="0" anchor="t">
            <a:spAutoFit/>
          </a:bodyPr>
          <a:lstStyle/>
          <a:p>
            <a:pPr marL="0" lvl="0" indent="0" algn="ctr">
              <a:lnSpc>
                <a:spcPts val="11358"/>
              </a:lnSpc>
              <a:spcBef>
                <a:spcPct val="0"/>
              </a:spcBef>
            </a:pPr>
            <a:r>
              <a:rPr lang="en-US" sz="11473" spc="653">
                <a:solidFill>
                  <a:srgbClr val="073443"/>
                </a:solidFill>
                <a:latin typeface="Bobby Jones"/>
                <a:ea typeface="Bobby Jones"/>
                <a:cs typeface="Bobby Jones"/>
                <a:sym typeface="Bobby Jones"/>
              </a:rPr>
              <a:t>THANK YOU!</a:t>
            </a:r>
          </a:p>
        </p:txBody>
      </p:sp>
      <p:sp>
        <p:nvSpPr>
          <p:cNvPr id="16" name="TextBox 16"/>
          <p:cNvSpPr txBox="1"/>
          <p:nvPr/>
        </p:nvSpPr>
        <p:spPr>
          <a:xfrm>
            <a:off x="2828948" y="5377059"/>
            <a:ext cx="6967980" cy="718934"/>
          </a:xfrm>
          <a:prstGeom prst="rect">
            <a:avLst/>
          </a:prstGeom>
        </p:spPr>
        <p:txBody>
          <a:bodyPr lIns="0" tIns="0" rIns="0" bIns="0" rtlCol="0" anchor="t">
            <a:spAutoFit/>
          </a:bodyPr>
          <a:lstStyle/>
          <a:p>
            <a:pPr marL="0" lvl="1" indent="0" algn="ctr">
              <a:lnSpc>
                <a:spcPts val="5756"/>
              </a:lnSpc>
            </a:pPr>
            <a:r>
              <a:rPr lang="en-US" sz="4201" b="1" spc="84">
                <a:solidFill>
                  <a:srgbClr val="073443"/>
                </a:solidFill>
                <a:latin typeface="Arimo Bold"/>
                <a:ea typeface="Arimo Bold"/>
                <a:cs typeface="Arimo Bold"/>
                <a:sym typeface="Arimo Bold"/>
              </a:rPr>
              <a:t>Mời các bạn nhận xét!</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TotalTime>
  <Words>266</Words>
  <Application>Microsoft Office PowerPoint</Application>
  <PresentationFormat>Tùy chỉnh</PresentationFormat>
  <Paragraphs>36</Paragraphs>
  <Slides>8</Slides>
  <Notes>2</Notes>
  <HiddenSlides>0</HiddenSlides>
  <MMClips>1</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8</vt:i4>
      </vt:variant>
    </vt:vector>
  </HeadingPairs>
  <TitlesOfParts>
    <vt:vector size="16" baseType="lpstr">
      <vt:lpstr>Open Sans Extra Bold</vt:lpstr>
      <vt:lpstr>Calibri</vt:lpstr>
      <vt:lpstr>Muli</vt:lpstr>
      <vt:lpstr>Arimo Bold</vt:lpstr>
      <vt:lpstr>Open Sans</vt:lpstr>
      <vt:lpstr>Bobby Jones</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AP-SUAT-CHAT-LONG.pptx</dc:title>
  <cp:lastModifiedBy>Ngọc Châu Mai</cp:lastModifiedBy>
  <cp:revision>2</cp:revision>
  <dcterms:created xsi:type="dcterms:W3CDTF">2006-08-16T00:00:00Z</dcterms:created>
  <dcterms:modified xsi:type="dcterms:W3CDTF">2024-12-09T04:37:01Z</dcterms:modified>
  <dc:identifier>DAGYwzkRW_I</dc:identifier>
</cp:coreProperties>
</file>